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88" r:id="rId2"/>
    <p:sldId id="257" r:id="rId3"/>
    <p:sldId id="260" r:id="rId4"/>
    <p:sldId id="264" r:id="rId5"/>
    <p:sldId id="287" r:id="rId6"/>
    <p:sldId id="282" r:id="rId7"/>
    <p:sldId id="291" r:id="rId8"/>
    <p:sldId id="293" r:id="rId9"/>
    <p:sldId id="295" r:id="rId10"/>
    <p:sldId id="296" r:id="rId11"/>
    <p:sldId id="290" r:id="rId12"/>
    <p:sldId id="297" r:id="rId13"/>
    <p:sldId id="299" r:id="rId14"/>
    <p:sldId id="298" r:id="rId15"/>
    <p:sldId id="36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5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18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270" r:id="rId55"/>
    <p:sldId id="339" r:id="rId56"/>
    <p:sldId id="367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62" r:id="rId77"/>
    <p:sldId id="369" r:id="rId78"/>
    <p:sldId id="359" r:id="rId79"/>
    <p:sldId id="360" r:id="rId80"/>
    <p:sldId id="361" r:id="rId81"/>
    <p:sldId id="309" r:id="rId82"/>
    <p:sldId id="363" r:id="rId83"/>
    <p:sldId id="364" r:id="rId84"/>
    <p:sldId id="365" r:id="rId85"/>
    <p:sldId id="366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21301"/>
    <a:srgbClr val="B72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1"/>
  </p:normalViewPr>
  <p:slideViewPr>
    <p:cSldViewPr snapToGrid="0" snapToObjects="1">
      <p:cViewPr varScale="1">
        <p:scale>
          <a:sx n="33" d="100"/>
          <a:sy n="33" d="100"/>
        </p:scale>
        <p:origin x="6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B-4F01-9559-76BBBE6D5E8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B-4F01-9559-76BBBE6D5E8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B-4F01-9559-76BBBE6D5E8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DB-4F01-9559-76BBBE6D5E8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DB-4F01-9559-76BBBE6D5E8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DB-4F01-9559-76BBBE6D5E8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DB-4F01-9559-76BBBE6D5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68-4E66-ADFF-1043A79AC7F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68-4E66-ADFF-1043A79AC7F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68-4E66-ADFF-1043A79AC7F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68-4E66-ADFF-1043A79AC7F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68-4E66-ADFF-1043A79AC7F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68-4E66-ADFF-1043A79AC7F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68-4E66-ADFF-1043A79AC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54-4E28-B894-F966AE3F77E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4-4E28-B894-F966AE3F77E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4-4E28-B894-F966AE3F77E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4-4E28-B894-F966AE3F77E2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54-4E28-B894-F966AE3F77E2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54-4E28-B894-F966AE3F77E2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54-4E28-B894-F966AE3F7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8-4B3C-BC4B-DF0FAD3E310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8-4B3C-BC4B-DF0FAD3E310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8-4B3C-BC4B-DF0FAD3E310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8-4B3C-BC4B-DF0FAD3E3104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8-4B3C-BC4B-DF0FAD3E3104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8-4B3C-BC4B-DF0FAD3E3104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8C8-4B3C-BC4B-DF0FAD3E3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632934D4-3644-2645-89AA-74B89001863D}" type="presOf" srcId="{5751A452-EA68-47DA-BC02-F15D51DB33B5}" destId="{9328B93A-9EDF-4946-A68E-953B47926A49}" srcOrd="1" destOrd="0" presId="urn:microsoft.com/office/officeart/2005/8/layout/process1"/>
    <dgm:cxn modelId="{93D3A935-AF86-5D49-A15B-945BA5055D43}" type="presOf" srcId="{C7ECC96B-9CD0-4842-80E3-B3C768863FCA}" destId="{BE295642-40D1-44A1-813E-3FA607A6305B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8F51391B-BE21-A74B-85CC-8E95C990B773}" type="presOf" srcId="{182BF6ED-7592-4D46-A052-DC16F24F0921}" destId="{BF8661B0-D6A6-4CF1-B55C-BD2B6C7B16C2}" srcOrd="0" destOrd="0" presId="urn:microsoft.com/office/officeart/2005/8/layout/process1"/>
    <dgm:cxn modelId="{B7F8DF9A-DBDA-F849-8B0E-B2E929B0E49B}" type="presOf" srcId="{6C9CDB2F-66BB-4C8D-83A6-70FAEC8EB6CA}" destId="{C6FE32B6-7FCF-4380-9F36-55304D7C22B8}" srcOrd="0" destOrd="0" presId="urn:microsoft.com/office/officeart/2005/8/layout/process1"/>
    <dgm:cxn modelId="{34EF0E0F-EA4E-1743-97B3-7921E201ECB1}" type="presOf" srcId="{CDF6D142-BE83-4F62-9E42-14E0777D3FC0}" destId="{79E955D4-0CA7-4E04-9FD7-C17DB2E90012}" srcOrd="0" destOrd="0" presId="urn:microsoft.com/office/officeart/2005/8/layout/process1"/>
    <dgm:cxn modelId="{719B8775-30F8-BC42-9FF9-5C3F6C580089}" type="presOf" srcId="{E067614B-22B7-4079-9CDA-AA019CAA719E}" destId="{3578E606-DD1E-4C8B-8D23-80578A396D3E}" srcOrd="1" destOrd="0" presId="urn:microsoft.com/office/officeart/2005/8/layout/process1"/>
    <dgm:cxn modelId="{F98C2FF7-5AFB-DC44-BFAE-8857734F3469}" type="presOf" srcId="{8D42948A-CD0A-453E-9A6A-5FDBE3E491BA}" destId="{B7051D66-04B2-421C-8633-43BD8A388B97}" srcOrd="0" destOrd="0" presId="urn:microsoft.com/office/officeart/2005/8/layout/process1"/>
    <dgm:cxn modelId="{0641484A-054C-5843-9225-A01BEF747F91}" type="presOf" srcId="{161242CD-E749-4609-BEBE-7165D89FFAE8}" destId="{D10A9FCF-8878-4DFC-9F10-3835AD0E1882}" srcOrd="0" destOrd="0" presId="urn:microsoft.com/office/officeart/2005/8/layout/process1"/>
    <dgm:cxn modelId="{D77C62E1-A607-5449-9833-6B9EC035DB37}" type="presOf" srcId="{2D271E56-C260-4B20-BB0E-A3717AB1D343}" destId="{20B90B13-DAF9-48C7-AC27-5D61029488CC}" srcOrd="0" destOrd="0" presId="urn:microsoft.com/office/officeart/2005/8/layout/process1"/>
    <dgm:cxn modelId="{AB81D43D-0DA1-5142-B070-B49BC6A50A8C}" type="presOf" srcId="{F3B21984-577D-4128-845B-D42467CD283B}" destId="{F159C5F7-8339-48E5-BA10-262C89C5B0B3}" srcOrd="0" destOrd="0" presId="urn:microsoft.com/office/officeart/2005/8/layout/process1"/>
    <dgm:cxn modelId="{EF4317F2-EBFA-1545-819C-72AA87DDB3DA}" type="presOf" srcId="{161242CD-E749-4609-BEBE-7165D89FFAE8}" destId="{A4F6DE8B-5A1C-4011-8751-58952CF18F21}" srcOrd="1" destOrd="0" presId="urn:microsoft.com/office/officeart/2005/8/layout/process1"/>
    <dgm:cxn modelId="{621643CD-1CCB-A544-B2FA-7C596DDCFD75}" type="presOf" srcId="{E067614B-22B7-4079-9CDA-AA019CAA719E}" destId="{116FECD0-FB30-4C1B-AC43-7529E9E6A175}" srcOrd="0" destOrd="0" presId="urn:microsoft.com/office/officeart/2005/8/layout/process1"/>
    <dgm:cxn modelId="{282529F2-AD0F-AB47-A15D-ACC62E4275C4}" type="presOf" srcId="{08B636C8-305D-41F8-B8FA-57FD68383E95}" destId="{722EE1BE-1C1B-4258-A1D9-F3D2518C0422}" srcOrd="1" destOrd="0" presId="urn:microsoft.com/office/officeart/2005/8/layout/process1"/>
    <dgm:cxn modelId="{4112F982-769D-384C-8003-3D1195A7517A}" type="presOf" srcId="{08B636C8-305D-41F8-B8FA-57FD68383E95}" destId="{9B5527A8-EDA7-49B3-8DF3-075FD3B42AB4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739A7C94-17E8-8045-9658-0FB4C157DE4E}" type="presOf" srcId="{E516D465-DD41-4BA7-B819-8243754E0A75}" destId="{4AA314CC-1CD1-49C9-AE33-CE7142F8774E}" srcOrd="0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B8041F1E-67DD-F741-AF83-2ECC9FA64D22}" type="presOf" srcId="{1965C04D-A4F5-453D-9FA4-ADDF3C36FBA4}" destId="{D3579440-0623-4C78-B73F-B886DBDA0CDC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591EBEC2-761D-EC41-A70E-6F937206DFC5}" type="presOf" srcId="{09E63102-9B28-4A5D-8016-6322AD25664F}" destId="{B3D9A2A6-736A-4044-8DD0-38194CFD6802}" srcOrd="1" destOrd="0" presId="urn:microsoft.com/office/officeart/2005/8/layout/process1"/>
    <dgm:cxn modelId="{151F1CEF-244A-3442-B01B-C562D8FA4FBF}" type="presOf" srcId="{5751A452-EA68-47DA-BC02-F15D51DB33B5}" destId="{13801319-19D1-4423-A797-93CB9A21E239}" srcOrd="0" destOrd="0" presId="urn:microsoft.com/office/officeart/2005/8/layout/process1"/>
    <dgm:cxn modelId="{D795CE54-C947-ED40-BD33-42032ECC2CF9}" type="presOf" srcId="{09E63102-9B28-4A5D-8016-6322AD25664F}" destId="{8DEF5DFD-EC63-4FBC-BD14-0264C4DF3D21}" srcOrd="0" destOrd="0" presId="urn:microsoft.com/office/officeart/2005/8/layout/process1"/>
    <dgm:cxn modelId="{22556E86-81B4-4840-B169-4124BC06E3B3}" type="presOf" srcId="{C7ECC96B-9CD0-4842-80E3-B3C768863FCA}" destId="{D48BFCBE-0F2E-4446-870C-F2B7C6D4A40C}" srcOrd="1" destOrd="0" presId="urn:microsoft.com/office/officeart/2005/8/layout/process1"/>
    <dgm:cxn modelId="{E919861E-75C7-8440-A5F2-D63AC577FD6A}" type="presOf" srcId="{F3B21984-577D-4128-845B-D42467CD283B}" destId="{F8C6B370-5B34-45AB-8664-A9578459F5DF}" srcOrd="1" destOrd="0" presId="urn:microsoft.com/office/officeart/2005/8/layout/process1"/>
    <dgm:cxn modelId="{E7C2E139-83C1-9840-BAD8-99199223A5D1}" type="presOf" srcId="{2E9838C5-C85A-4995-8073-AB38689F4A37}" destId="{287035D5-73C7-4F3E-9C8A-5056E8C5CA18}" srcOrd="0" destOrd="0" presId="urn:microsoft.com/office/officeart/2005/8/layout/process1"/>
    <dgm:cxn modelId="{D0EDDE71-35B5-B34A-B5EA-2C880EE05118}" type="presOf" srcId="{EEA411D0-37E3-4B02-91EA-8B7CE5B1F9A0}" destId="{96F1CCE2-C85A-4558-907D-7A5E286E256B}" srcOrd="0" destOrd="0" presId="urn:microsoft.com/office/officeart/2005/8/layout/process1"/>
    <dgm:cxn modelId="{94F4EC34-D030-C64C-9805-BF92D2A3BF06}" type="presParOf" srcId="{D3579440-0623-4C78-B73F-B886DBDA0CDC}" destId="{B7051D66-04B2-421C-8633-43BD8A388B97}" srcOrd="0" destOrd="0" presId="urn:microsoft.com/office/officeart/2005/8/layout/process1"/>
    <dgm:cxn modelId="{58E16DD1-48DB-1645-BFFD-88A13867AA08}" type="presParOf" srcId="{D3579440-0623-4C78-B73F-B886DBDA0CDC}" destId="{F159C5F7-8339-48E5-BA10-262C89C5B0B3}" srcOrd="1" destOrd="0" presId="urn:microsoft.com/office/officeart/2005/8/layout/process1"/>
    <dgm:cxn modelId="{EE3C8D75-DCA4-2545-BCAA-CAFEA50A10C2}" type="presParOf" srcId="{F159C5F7-8339-48E5-BA10-262C89C5B0B3}" destId="{F8C6B370-5B34-45AB-8664-A9578459F5DF}" srcOrd="0" destOrd="0" presId="urn:microsoft.com/office/officeart/2005/8/layout/process1"/>
    <dgm:cxn modelId="{8EA92600-CB3A-F04E-B055-9A445D4F7D2D}" type="presParOf" srcId="{D3579440-0623-4C78-B73F-B886DBDA0CDC}" destId="{BF8661B0-D6A6-4CF1-B55C-BD2B6C7B16C2}" srcOrd="2" destOrd="0" presId="urn:microsoft.com/office/officeart/2005/8/layout/process1"/>
    <dgm:cxn modelId="{0E39987A-43CB-904F-85E8-C9C4163A56EF}" type="presParOf" srcId="{D3579440-0623-4C78-B73F-B886DBDA0CDC}" destId="{D10A9FCF-8878-4DFC-9F10-3835AD0E1882}" srcOrd="3" destOrd="0" presId="urn:microsoft.com/office/officeart/2005/8/layout/process1"/>
    <dgm:cxn modelId="{171A188F-4133-004D-B9A7-6C407D208A00}" type="presParOf" srcId="{D10A9FCF-8878-4DFC-9F10-3835AD0E1882}" destId="{A4F6DE8B-5A1C-4011-8751-58952CF18F21}" srcOrd="0" destOrd="0" presId="urn:microsoft.com/office/officeart/2005/8/layout/process1"/>
    <dgm:cxn modelId="{7B38BA38-CB32-3B4C-994C-5A4AC59A2671}" type="presParOf" srcId="{D3579440-0623-4C78-B73F-B886DBDA0CDC}" destId="{79E955D4-0CA7-4E04-9FD7-C17DB2E90012}" srcOrd="4" destOrd="0" presId="urn:microsoft.com/office/officeart/2005/8/layout/process1"/>
    <dgm:cxn modelId="{CC365069-DF37-184D-AD34-EAD33138D5CC}" type="presParOf" srcId="{D3579440-0623-4C78-B73F-B886DBDA0CDC}" destId="{9B5527A8-EDA7-49B3-8DF3-075FD3B42AB4}" srcOrd="5" destOrd="0" presId="urn:microsoft.com/office/officeart/2005/8/layout/process1"/>
    <dgm:cxn modelId="{073FB6D2-86AB-B445-82A7-127E83C27855}" type="presParOf" srcId="{9B5527A8-EDA7-49B3-8DF3-075FD3B42AB4}" destId="{722EE1BE-1C1B-4258-A1D9-F3D2518C0422}" srcOrd="0" destOrd="0" presId="urn:microsoft.com/office/officeart/2005/8/layout/process1"/>
    <dgm:cxn modelId="{B48DA242-4497-7548-854B-4D05896C16A3}" type="presParOf" srcId="{D3579440-0623-4C78-B73F-B886DBDA0CDC}" destId="{96F1CCE2-C85A-4558-907D-7A5E286E256B}" srcOrd="6" destOrd="0" presId="urn:microsoft.com/office/officeart/2005/8/layout/process1"/>
    <dgm:cxn modelId="{B3A0E96D-DA6E-5942-8E9C-67CBD5785781}" type="presParOf" srcId="{D3579440-0623-4C78-B73F-B886DBDA0CDC}" destId="{BE295642-40D1-44A1-813E-3FA607A6305B}" srcOrd="7" destOrd="0" presId="urn:microsoft.com/office/officeart/2005/8/layout/process1"/>
    <dgm:cxn modelId="{AC39A614-CE10-D44C-843B-BC72EB6BA26B}" type="presParOf" srcId="{BE295642-40D1-44A1-813E-3FA607A6305B}" destId="{D48BFCBE-0F2E-4446-870C-F2B7C6D4A40C}" srcOrd="0" destOrd="0" presId="urn:microsoft.com/office/officeart/2005/8/layout/process1"/>
    <dgm:cxn modelId="{0B245967-3B63-9348-BA9A-0A5EDBE6E895}" type="presParOf" srcId="{D3579440-0623-4C78-B73F-B886DBDA0CDC}" destId="{20B90B13-DAF9-48C7-AC27-5D61029488CC}" srcOrd="8" destOrd="0" presId="urn:microsoft.com/office/officeart/2005/8/layout/process1"/>
    <dgm:cxn modelId="{A9E70990-DF25-3741-84DE-C1A6D16BDF26}" type="presParOf" srcId="{D3579440-0623-4C78-B73F-B886DBDA0CDC}" destId="{8DEF5DFD-EC63-4FBC-BD14-0264C4DF3D21}" srcOrd="9" destOrd="0" presId="urn:microsoft.com/office/officeart/2005/8/layout/process1"/>
    <dgm:cxn modelId="{27C9DA44-DB18-7848-8871-0FAF92E97524}" type="presParOf" srcId="{8DEF5DFD-EC63-4FBC-BD14-0264C4DF3D21}" destId="{B3D9A2A6-736A-4044-8DD0-38194CFD6802}" srcOrd="0" destOrd="0" presId="urn:microsoft.com/office/officeart/2005/8/layout/process1"/>
    <dgm:cxn modelId="{25DFDB99-594C-7D43-9533-FB0B38EB856E}" type="presParOf" srcId="{D3579440-0623-4C78-B73F-B886DBDA0CDC}" destId="{4AA314CC-1CD1-49C9-AE33-CE7142F8774E}" srcOrd="10" destOrd="0" presId="urn:microsoft.com/office/officeart/2005/8/layout/process1"/>
    <dgm:cxn modelId="{8717A470-CB5C-154E-A34E-346B12D5C2FD}" type="presParOf" srcId="{D3579440-0623-4C78-B73F-B886DBDA0CDC}" destId="{116FECD0-FB30-4C1B-AC43-7529E9E6A175}" srcOrd="11" destOrd="0" presId="urn:microsoft.com/office/officeart/2005/8/layout/process1"/>
    <dgm:cxn modelId="{E63F61BE-FDB4-2E4A-8877-A72F48D9724A}" type="presParOf" srcId="{116FECD0-FB30-4C1B-AC43-7529E9E6A175}" destId="{3578E606-DD1E-4C8B-8D23-80578A396D3E}" srcOrd="0" destOrd="0" presId="urn:microsoft.com/office/officeart/2005/8/layout/process1"/>
    <dgm:cxn modelId="{970FDB68-4B26-3046-99CB-2793E968175E}" type="presParOf" srcId="{D3579440-0623-4C78-B73F-B886DBDA0CDC}" destId="{C6FE32B6-7FCF-4380-9F36-55304D7C22B8}" srcOrd="12" destOrd="0" presId="urn:microsoft.com/office/officeart/2005/8/layout/process1"/>
    <dgm:cxn modelId="{E7DC2177-5F78-2C4C-8A07-99E3AA5777CA}" type="presParOf" srcId="{D3579440-0623-4C78-B73F-B886DBDA0CDC}" destId="{13801319-19D1-4423-A797-93CB9A21E239}" srcOrd="13" destOrd="0" presId="urn:microsoft.com/office/officeart/2005/8/layout/process1"/>
    <dgm:cxn modelId="{471F3D80-A6F0-4F44-B26F-580FAEB121AD}" type="presParOf" srcId="{13801319-19D1-4423-A797-93CB9A21E239}" destId="{9328B93A-9EDF-4946-A68E-953B47926A49}" srcOrd="0" destOrd="0" presId="urn:microsoft.com/office/officeart/2005/8/layout/process1"/>
    <dgm:cxn modelId="{DFF24A79-48D2-2046-81C3-AAC8EEE63C0C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3774280" y="1120850"/>
            <a:ext cx="16437649" cy="1190627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28282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4830914" y="3137780"/>
            <a:ext cx="15171586" cy="701929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29606" y="0"/>
            <a:ext cx="24443209" cy="13750018"/>
          </a:xfrm>
          <a:prstGeom prst="rect">
            <a:avLst/>
          </a:prstGeom>
          <a:solidFill>
            <a:srgbClr val="29292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4381499" y="3216473"/>
            <a:ext cx="15621001" cy="69406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3418907" y="1085132"/>
            <a:ext cx="17546186" cy="1190626"/>
          </a:xfrm>
          <a:prstGeom prst="rect">
            <a:avLst/>
          </a:prstGeom>
        </p:spPr>
        <p:txBody>
          <a:bodyPr anchor="t"/>
          <a:lstStyle>
            <a:lvl1pPr algn="ctr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/>
          <p:nvPr/>
        </p:nvSpPr>
        <p:spPr>
          <a:xfrm>
            <a:off x="23072100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23306902" y="12320613"/>
            <a:ext cx="432248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9292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1" r:id="rId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microsoft.com/office/2007/relationships/hdphoto" Target="../media/hdphoto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64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2540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485226" y="2987812"/>
            <a:ext cx="8412085" cy="39431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ULINKERS </a:t>
            </a:r>
          </a:p>
          <a:p>
            <a:pPr hangingPunct="1"/>
            <a:r>
              <a:rPr lang="en-US" sz="8800" dirty="0">
                <a:latin typeface="Stencil" charset="0"/>
                <a:ea typeface="Stencil" charset="0"/>
                <a:cs typeface="Stencil" charset="0"/>
              </a:rPr>
              <a:t>FINAL PRESENTATION</a:t>
            </a:r>
          </a:p>
        </p:txBody>
      </p:sp>
      <p:sp>
        <p:nvSpPr>
          <p:cNvPr id="19" name="Shape 75"/>
          <p:cNvSpPr/>
          <p:nvPr/>
        </p:nvSpPr>
        <p:spPr>
          <a:xfrm>
            <a:off x="732054" y="7478946"/>
            <a:ext cx="5163769" cy="48287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Teh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Kaixin</a:t>
            </a:r>
            <a:endParaRPr lang="en-US" sz="4800" b="1" spc="150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Bebas Neue" charset="0"/>
            </a:endParaRP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Nabilah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Banu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 b="1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Chien</a:t>
            </a:r>
            <a:r>
              <a:rPr lang="en-US" sz="4800" b="1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02050" y="1114850"/>
            <a:ext cx="8423649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54307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>
            <a:fillRect/>
          </a:stretch>
        </p:blipFill>
        <p:spPr>
          <a:xfrm>
            <a:off x="6181134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>
          <a:xfrm>
            <a:off x="24254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7520" y="4349683"/>
            <a:ext cx="5596807" cy="5596807"/>
          </a:xfrm>
          <a:ln w="38100">
            <a:solidFill>
              <a:schemeClr val="accent3"/>
            </a:solidFill>
          </a:ln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8373906" y="4350640"/>
            <a:ext cx="5595850" cy="5595850"/>
          </a:xfrm>
          <a:ln w="38100">
            <a:solidFill>
              <a:schemeClr val="accent3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60351" y="10498667"/>
            <a:ext cx="4961183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Reporting tools for decision making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6854" y="10498667"/>
            <a:ext cx="5278996" cy="22159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recommendation &amp; Reminder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595331" y="10498667"/>
            <a:ext cx="4961183" cy="73866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31162" y="10498667"/>
            <a:ext cx="5938594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displays statistics &amp; overview</a:t>
            </a:r>
          </a:p>
        </p:txBody>
      </p:sp>
      <p:sp>
        <p:nvSpPr>
          <p:cNvPr id="14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6845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6716"/>
              </p:ext>
            </p:extLst>
          </p:nvPr>
        </p:nvGraphicFramePr>
        <p:xfrm>
          <a:off x="775460" y="3834215"/>
          <a:ext cx="22377399" cy="977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133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7459133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30488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109926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Recommended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screening based on demographic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98295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Dashboard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Reporting</a:t>
                      </a:r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 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(Key performance 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99388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Monitor Departments’ Performance</a:t>
                      </a:r>
                    </a:p>
                    <a:p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21777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Ranking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(Stakeholder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engagements)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Client Profile</a:t>
                      </a:r>
                    </a:p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(Consolidated profile view of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each client)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Email function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</a:p>
                    <a:p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To Recommend Screenings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710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Generate Reports with</a:t>
                      </a:r>
                      <a:r>
                        <a:rPr lang="en-US" sz="3200" b="1" baseline="0" dirty="0">
                          <a:solidFill>
                            <a:srgbClr val="182028"/>
                          </a:solidFill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specified filters &amp; Comparison</a:t>
                      </a:r>
                      <a:endParaRPr lang="en-US" sz="3200" b="1" dirty="0">
                        <a:solidFill>
                          <a:srgbClr val="182028"/>
                        </a:solidFill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307986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14071" y="3703106"/>
            <a:ext cx="3960814" cy="1609082"/>
          </a:xfrm>
          <a:prstGeom prst="rect">
            <a:avLst/>
          </a:prstGeom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640012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531554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76" y="3666306"/>
            <a:ext cx="2676088" cy="1727600"/>
          </a:xfrm>
          <a:prstGeom prst="rect">
            <a:avLst/>
          </a:prstGeom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69508" y="6373230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752051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525757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853281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9989524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4" y="11343326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694115" y="12566181"/>
            <a:ext cx="981149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81252" y="74342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854447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9989524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60422" y="2861259"/>
            <a:ext cx="443419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COMPARISON</a:t>
            </a:r>
          </a:p>
        </p:txBody>
      </p:sp>
      <p:sp>
        <p:nvSpPr>
          <p:cNvPr id="23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2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11319499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9192996" y="12502532"/>
            <a:ext cx="849940" cy="90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785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1347556" y="1082443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5250516" y="-7104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32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58251" y="2861259"/>
            <a:ext cx="669364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Screenings and Email</a:t>
            </a:r>
          </a:p>
        </p:txBody>
      </p:sp>
      <p:pic>
        <p:nvPicPr>
          <p:cNvPr id="288" name="Picture 2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8" y="3834215"/>
            <a:ext cx="19825834" cy="91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095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TO-BE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829550" y="2861259"/>
            <a:ext cx="92582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Client,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Regular"/>
              </a:rPr>
              <a:t> Dashboard and Reports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00" y="3516462"/>
            <a:ext cx="19486512" cy="99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3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5436784" y="164274"/>
            <a:ext cx="8988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9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1668" y="2269596"/>
            <a:ext cx="6832600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COMPLEXITY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03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1446319" y="4574477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9329716" y="4120986"/>
            <a:ext cx="5705182" cy="86686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" name="Picture 33" descr="Image result for java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81" y="5933147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3028869" y="4120992"/>
            <a:ext cx="5705182" cy="86686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4055995" y="4440291"/>
            <a:ext cx="326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FRONTEND</a:t>
            </a:r>
          </a:p>
        </p:txBody>
      </p:sp>
      <p:pic>
        <p:nvPicPr>
          <p:cNvPr id="37" name="Picture 6" descr="Image result for mysql ic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99" y="6569984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amazon web services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00" y="8942099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15630564" y="4120984"/>
            <a:ext cx="5705182" cy="86686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16247803" y="4426603"/>
            <a:ext cx="4470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OTHER SERVICES</a:t>
            </a:r>
            <a:endParaRPr lang="en-SG" sz="28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89615" y="4431563"/>
            <a:ext cx="298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BACKEND</a:t>
            </a:r>
            <a:endParaRPr lang="en-SG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2" name="Picture 14" descr="Image result for github icon transparen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89" y="6568847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Image result for ajax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6" y="8075093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Image result for tomcat 8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855" y="8942099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 rot="10800000">
            <a:off x="7589066" y="5429661"/>
            <a:ext cx="3175216" cy="9929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8308871" y="5763870"/>
            <a:ext cx="360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12141E"/>
                </a:solidFill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1" y="8124207"/>
            <a:ext cx="2529085" cy="131345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4" y="5514789"/>
            <a:ext cx="3326089" cy="21956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2" y="9960467"/>
            <a:ext cx="1590209" cy="1789368"/>
          </a:xfrm>
          <a:prstGeom prst="rect">
            <a:avLst/>
          </a:prstGeom>
        </p:spPr>
      </p:pic>
      <p:pic>
        <p:nvPicPr>
          <p:cNvPr id="50" name="Picture 2" descr="Image result for highchar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16" y="985139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usonyx emai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24" y="8531429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93" y="10845841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6074037" y="4397519"/>
            <a:ext cx="6229746" cy="992984"/>
            <a:chOff x="6260105" y="1990020"/>
            <a:chExt cx="6229746" cy="992984"/>
          </a:xfrm>
        </p:grpSpPr>
        <p:sp>
          <p:nvSpPr>
            <p:cNvPr id="54" name="Right Arrow 53"/>
            <p:cNvSpPr/>
            <p:nvPr/>
          </p:nvSpPr>
          <p:spPr>
            <a:xfrm>
              <a:off x="8025778" y="1990020"/>
              <a:ext cx="3175216" cy="99298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60105" y="2311951"/>
              <a:ext cx="6229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>
                  <a:solidFill>
                    <a:srgbClr val="12141E"/>
                  </a:solidFill>
                  <a:latin typeface="Futura-Light" panose="020B0400000000000000" pitchFamily="34" charset="0"/>
                </a:rPr>
                <a:t>HTTP GET  POST JSON</a:t>
              </a:r>
              <a:endParaRPr lang="en-SG" sz="1400" b="1" dirty="0">
                <a:solidFill>
                  <a:srgbClr val="12141E"/>
                </a:solidFill>
                <a:latin typeface="Futura-Light" panose="020B0400000000000000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885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01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01" y="8401532"/>
            <a:ext cx="58578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ENCODING CHARACTER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8804" y="4491916"/>
            <a:ext cx="16303719" cy="319574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Default Encoding value for </a:t>
            </a: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read UTF-8 encoding value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5" y="7173758"/>
            <a:ext cx="16303719" cy="3329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database storing format and encoding value for </a:t>
            </a: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getParameter</a:t>
            </a:r>
            <a:endParaRPr lang="en-US" sz="48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58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877" r="1893" b="6095"/>
          <a:stretch/>
        </p:blipFill>
        <p:spPr bwMode="auto">
          <a:xfrm>
            <a:off x="7958362" y="10922721"/>
            <a:ext cx="13131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28" y="9826938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3118547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02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0" y="8817030"/>
            <a:ext cx="45750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SECURITY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8534" y="4769223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client information being compromised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534" y="6864966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Encrypt password using SHA-256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2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1" y="8449024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3282" r="2763" b="3093"/>
          <a:stretch/>
        </p:blipFill>
        <p:spPr bwMode="auto">
          <a:xfrm>
            <a:off x="12277520" y="10995763"/>
            <a:ext cx="10664316" cy="262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177353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AGENDA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32933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Freeform 8"/>
          <p:cNvSpPr/>
          <p:nvPr/>
        </p:nvSpPr>
        <p:spPr>
          <a:xfrm>
            <a:off x="226476" y="6133236"/>
            <a:ext cx="3306761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7389152" y="6193287"/>
            <a:ext cx="3095994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X-Factor</a:t>
            </a:r>
          </a:p>
        </p:txBody>
      </p:sp>
      <p:sp>
        <p:nvSpPr>
          <p:cNvPr id="14" name="Freeform 13"/>
          <p:cNvSpPr/>
          <p:nvPr/>
        </p:nvSpPr>
        <p:spPr>
          <a:xfrm>
            <a:off x="10315575" y="6165929"/>
            <a:ext cx="3365145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6356078" y="6155187"/>
            <a:ext cx="43324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Technologies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13335315" y="6180890"/>
            <a:ext cx="443117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</a:t>
            </a:r>
          </a:p>
        </p:txBody>
      </p:sp>
      <p:sp>
        <p:nvSpPr>
          <p:cNvPr id="28" name="Freeform 27"/>
          <p:cNvSpPr/>
          <p:nvPr/>
        </p:nvSpPr>
        <p:spPr>
          <a:xfrm>
            <a:off x="3274710" y="6155187"/>
            <a:ext cx="3442227" cy="2668232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&amp; Solution</a:t>
            </a:r>
          </a:p>
        </p:txBody>
      </p:sp>
      <p:sp>
        <p:nvSpPr>
          <p:cNvPr id="38" name="Freeform 37"/>
          <p:cNvSpPr/>
          <p:nvPr/>
        </p:nvSpPr>
        <p:spPr>
          <a:xfrm>
            <a:off x="20143100" y="6205684"/>
            <a:ext cx="4024408" cy="2712134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3600" y="1580262"/>
            <a:ext cx="77009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+mj-lt"/>
              <a:ea typeface="+mj-ea"/>
              <a:cs typeface="+mj-cs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03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52923"/>
            <a:ext cx="55466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DIFFERENT DATE FORMATS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8396" y="4741776"/>
            <a:ext cx="17358666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Many different types of date formats required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0916" y="7022931"/>
            <a:ext cx="16303719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Joda</a:t>
            </a: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Time library &amp; calendar from Java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3896414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49" y="6589902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4169" r="1670" b="2638"/>
          <a:stretch/>
        </p:blipFill>
        <p:spPr bwMode="auto">
          <a:xfrm>
            <a:off x="5461000" y="9202687"/>
            <a:ext cx="17463635" cy="35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6402881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04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769" y="8351896"/>
            <a:ext cx="5432338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TEXT EDITOR (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iFRAME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5419" y="3993573"/>
            <a:ext cx="17358666" cy="36676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Edit mode not user-friendly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Cannot save pasted text directly</a:t>
            </a:r>
          </a:p>
          <a:p>
            <a:pPr marL="571500"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Looks “Raw”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7574760"/>
            <a:ext cx="16303719" cy="16466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3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0" y="8609502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547" r="46845" b="65686"/>
          <a:stretch/>
        </p:blipFill>
        <p:spPr bwMode="auto">
          <a:xfrm>
            <a:off x="10954830" y="6633857"/>
            <a:ext cx="13286805" cy="197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4852" b="66460"/>
          <a:stretch/>
        </p:blipFill>
        <p:spPr bwMode="auto">
          <a:xfrm>
            <a:off x="8320746" y="10302692"/>
            <a:ext cx="14708012" cy="34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90038658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05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7415" y="8675062"/>
            <a:ext cx="7840706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SAVING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EMAIL TEMPLATE IN HTML FORMAT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0877" y="4525011"/>
            <a:ext cx="17358666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Need to replace symbols to preserve original format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70877" y="6800266"/>
            <a:ext cx="1630371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EncodeURIComponent</a:t>
            </a:r>
            <a:endParaRPr lang="en-US" sz="44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7985"/>
          <a:stretch/>
        </p:blipFill>
        <p:spPr>
          <a:xfrm>
            <a:off x="8374835" y="8910800"/>
            <a:ext cx="14327594" cy="40605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12148447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" name="Shape 376"/>
          <p:cNvSpPr/>
          <p:nvPr/>
        </p:nvSpPr>
        <p:spPr>
          <a:xfrm>
            <a:off x="2304876" y="4864910"/>
            <a:ext cx="3156124" cy="2958290"/>
          </a:xfrm>
          <a:prstGeom prst="ellipse">
            <a:avLst/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38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06</a:t>
            </a:r>
            <a:endParaRPr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687" y="8453781"/>
            <a:ext cx="6262557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ZOHO DATABASE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6244" y="5548489"/>
            <a:ext cx="17358666" cy="23852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SOLUTION: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Create a scheduler that fetches the data from database daily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TECHNOLOGY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4835" y="2961776"/>
            <a:ext cx="8026774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ARCHITECTURE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69" y="7112471"/>
            <a:ext cx="12720680" cy="66035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0877" y="3940717"/>
            <a:ext cx="17358666" cy="21698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PROBLEM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A2130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: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Fetching live data from database daily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A2130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18448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b="973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59968" y="214143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8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QUALITY ASSURANCE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8527" y="3116738"/>
            <a:ext cx="5455748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INTERNAL TESTING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1417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438280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Creation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Module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Gender - Age Report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586571" y="5839265"/>
            <a:ext cx="4142170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Linda (Sponsor)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28 October 2016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3788900" y="4315509"/>
            <a:ext cx="4430658" cy="273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3802953" y="8758531"/>
            <a:ext cx="4416605" cy="27143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450450" y="4721122"/>
            <a:ext cx="4914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Easy to navigate</a:t>
            </a:r>
          </a:p>
          <a:p>
            <a:pPr marL="571500" lvl="1" indent="-571500">
              <a:buFont typeface="Arial" charset="0"/>
              <a:buChar char="•"/>
            </a:pPr>
            <a:endParaRPr lang="en-US" sz="4400" dirty="0">
              <a:solidFill>
                <a:srgbClr val="182028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216826" y="8758531"/>
            <a:ext cx="6522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for screenings design is not intuitive 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Naming of columns and fields are confusing</a:t>
            </a:r>
          </a:p>
        </p:txBody>
      </p:sp>
      <p:sp>
        <p:nvSpPr>
          <p:cNvPr id="2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93334" y="3923558"/>
            <a:ext cx="20133593" cy="2846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Timeline display is not intuitive, user suggested to change to table format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Stick to one color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prefers to choose which patient to send email to instead of automated sending of email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01"/>
            <a:ext cx="11741254" cy="67267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64" y="6959701"/>
            <a:ext cx="12203236" cy="675629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6426351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169800" y="6375551"/>
            <a:ext cx="3304182" cy="1066699"/>
          </a:xfrm>
          <a:prstGeom prst="rect">
            <a:avLst/>
          </a:prstGeom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727545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44731" y="3974509"/>
            <a:ext cx="1857231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Rename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Regularity 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field to </a:t>
            </a:r>
            <a:r>
              <a:rPr lang="en-US" sz="3600" b="1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Frequency of Screening (In Years) </a:t>
            </a: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easy understanding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5607"/>
            <a:ext cx="17858658" cy="770077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r="9152"/>
          <a:stretch/>
        </p:blipFill>
        <p:spPr>
          <a:xfrm>
            <a:off x="8652405" y="6197186"/>
            <a:ext cx="15731595" cy="738987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7134879"/>
            <a:ext cx="3304182" cy="106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-10964" y="5663837"/>
            <a:ext cx="3398661" cy="10666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29329" y="11741743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32" y="11783081"/>
            <a:ext cx="5418113" cy="104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1568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63152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Top-K function to rename as "Ranking" for easy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List all results in a ranked list instead of selecting “K” value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31" name="Picture 2" descr="Image result for arrow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48896" y="8642653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443390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83571" y="6978147"/>
            <a:ext cx="3304182" cy="1066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5535590"/>
            <a:ext cx="18319715" cy="4034043"/>
            <a:chOff x="595313" y="2766201"/>
            <a:chExt cx="16662577" cy="3018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13" y="2766201"/>
              <a:ext cx="16662577" cy="301882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535838" y="2854753"/>
              <a:ext cx="4781525" cy="6604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73601" y="8320968"/>
            <a:ext cx="19653798" cy="5395032"/>
            <a:chOff x="5174991" y="8371132"/>
            <a:chExt cx="18150955" cy="38962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991" y="8371132"/>
              <a:ext cx="18150955" cy="389627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2188825" y="9381067"/>
              <a:ext cx="4338108" cy="93820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3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87411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6547" y="3837852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Confusing naming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965255" y="779384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97628" y="606039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31" y="5196588"/>
            <a:ext cx="18202560" cy="530114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4210802" y="7629879"/>
            <a:ext cx="2438400" cy="573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53" y="9129107"/>
            <a:ext cx="16835047" cy="458689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3135668" y="12789622"/>
            <a:ext cx="4847531" cy="780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576352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9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746254" y="1457325"/>
            <a:ext cx="3864832" cy="3864832"/>
          </a:xfrm>
        </p:spPr>
      </p:pic>
      <p:pic>
        <p:nvPicPr>
          <p:cNvPr id="2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5881380" y="5629275"/>
            <a:ext cx="4205133" cy="4205133"/>
          </a:xfrm>
        </p:spPr>
      </p:pic>
      <p:pic>
        <p:nvPicPr>
          <p:cNvPr id="21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9445" y="4225734"/>
            <a:ext cx="4218709" cy="4218709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>
          <a:xfrm>
            <a:off x="14917704" y="5629275"/>
            <a:ext cx="4065864" cy="4065864"/>
          </a:xfrm>
          <a:prstGeom prst="flowChartConnector">
            <a:avLst/>
          </a:prstGeom>
        </p:spPr>
      </p:pic>
      <p:pic>
        <p:nvPicPr>
          <p:cNvPr id="2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9549343" y="1274091"/>
            <a:ext cx="4172971" cy="4170311"/>
          </a:xfrm>
          <a:prstGeom prst="ellipse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154688" y="5373893"/>
            <a:ext cx="2531709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Nicole Goh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474848" y="9232055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Frontend Developer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977782" y="8603922"/>
            <a:ext cx="2986961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Nabilah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Banu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418829" y="9934461"/>
            <a:ext cx="3231003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Chien</a:t>
            </a: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Shu Yan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065125" y="10552730"/>
            <a:ext cx="3992828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Quality Assurance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49344" y="5923800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Project Manager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5041" y="12237826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Professor Steven Hoi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496" y="12789808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Supervisor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306854" y="12300998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Linda </a:t>
            </a:r>
            <a:r>
              <a:rPr lang="en-US" sz="3200" b="1" dirty="0" err="1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Siow</a:t>
            </a:r>
            <a:endParaRPr lang="en-US" sz="3200" b="1" dirty="0">
              <a:solidFill>
                <a:srgbClr val="12141E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643846" y="12879176"/>
            <a:ext cx="4078469" cy="664761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Sponsor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7147" y="10001660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6120" y="5874139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Deputy Quality Assurance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39265" y="5373893"/>
            <a:ext cx="2409880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Teh Kaixin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08305" y="10622684"/>
            <a:ext cx="4078469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12141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Lead Backend Developer</a:t>
            </a:r>
          </a:p>
        </p:txBody>
      </p:sp>
      <p:pic>
        <p:nvPicPr>
          <p:cNvPr id="42" name="Picture Placeholder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6" y="7869561"/>
            <a:ext cx="4238115" cy="4187811"/>
          </a:xfrm>
          <a:prstGeom prst="ellipse">
            <a:avLst/>
          </a:prstGeom>
        </p:spPr>
      </p:pic>
      <p:pic>
        <p:nvPicPr>
          <p:cNvPr id="43" name="Picture Placeholder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344" y="8115300"/>
            <a:ext cx="4215396" cy="4137887"/>
          </a:xfrm>
          <a:prstGeom prst="ellipse">
            <a:avLst/>
          </a:prstGeom>
        </p:spPr>
      </p:pic>
      <p:sp>
        <p:nvSpPr>
          <p:cNvPr id="4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4501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91987" y="6199334"/>
            <a:ext cx="339594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lnSpcReduction="10000"/>
          </a:bodyPr>
          <a:lstStyle/>
          <a:p>
            <a:pPr algn="ctr"/>
            <a:r>
              <a:rPr lang="en-US" sz="480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Identify any usability problems &amp; UI issues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5" name="Group 307"/>
          <p:cNvGrpSpPr/>
          <p:nvPr/>
        </p:nvGrpSpPr>
        <p:grpSpPr>
          <a:xfrm>
            <a:off x="4624689" y="446309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007490" y="5839265"/>
            <a:ext cx="3823875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8821233" y="4463095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4280034" y="5839265"/>
            <a:ext cx="45281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5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10 January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3.30pm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404861" y="3074407"/>
            <a:ext cx="4430658" cy="27391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65" y="5921108"/>
            <a:ext cx="11577651" cy="7794892"/>
          </a:xfrm>
          <a:prstGeom prst="rect">
            <a:avLst/>
          </a:prstGeom>
        </p:spPr>
      </p:pic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0243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Header of Screening form is not specific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38255" y="8419960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12480" y="7064222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iki.smu.edu.sg/is480/img_auth.php/0/08/Ulinkers_UT2_Add_New_Screening_%28Tabs%29_-_Inf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8"/>
          <a:stretch/>
        </p:blipFill>
        <p:spPr bwMode="auto">
          <a:xfrm>
            <a:off x="423968" y="5628462"/>
            <a:ext cx="17588512" cy="38011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iki.smu.edu.sg/is480/img_auth.php/1/11/AddNewScreeningAfterUT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1"/>
          <a:stretch/>
        </p:blipFill>
        <p:spPr bwMode="auto">
          <a:xfrm>
            <a:off x="6959529" y="9817535"/>
            <a:ext cx="17424471" cy="38984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75388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03864" y="3774733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Infants and Adults screenings should have different views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prevent confusion in age (months, years)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815173" y="7069085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09280" y="660082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16796"/>
            <a:ext cx="15239139" cy="536413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8858250" y="8743950"/>
            <a:ext cx="15525750" cy="4972050"/>
            <a:chOff x="9724192" y="8944273"/>
            <a:chExt cx="14395163" cy="38405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4192" y="8944273"/>
              <a:ext cx="14395163" cy="38405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9838496" y="11179279"/>
              <a:ext cx="14129692" cy="40405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639259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48640" y="3554341"/>
            <a:ext cx="17830799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search for particular client/ screenings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Search &amp; sort features allow easier search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18998" y="57160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6764"/>
            <a:ext cx="14064040" cy="51412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005" y="8128425"/>
            <a:ext cx="15731595" cy="5562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632524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325128" y="5886770"/>
            <a:ext cx="490033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Measure time taken for each task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641549" y="5839265"/>
            <a:ext cx="6560476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Management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Module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Module    </a:t>
            </a:r>
          </a:p>
          <a:p>
            <a:pPr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(KPI, Ranking, Gender-Age)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Notification</a:t>
            </a: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172668" y="5886770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6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(Management, Medical, Visa, Marketing, Accounts)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13 February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4.30pm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Venue: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Assist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Pte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Ltd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6905088" y="4133761"/>
            <a:ext cx="4430658" cy="2739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202025" y="7402270"/>
            <a:ext cx="7909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 graphs provides better understanding</a:t>
            </a:r>
          </a:p>
          <a:p>
            <a:pPr marL="457200" lvl="1"/>
            <a:endParaRPr lang="en-US" sz="4000" dirty="0">
              <a:solidFill>
                <a:srgbClr val="252525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Straightforward &amp; user-friendly</a:t>
            </a:r>
          </a:p>
        </p:txBody>
      </p:sp>
      <p:sp>
        <p:nvSpPr>
          <p:cNvPr id="2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775513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082202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44875" y="5948669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19808" y="3008617"/>
            <a:ext cx="1011099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3 PROCEDURE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79934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473"/>
          <a:stretch/>
        </p:blipFill>
        <p:spPr>
          <a:xfrm>
            <a:off x="433017" y="3711408"/>
            <a:ext cx="14095783" cy="10004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1700" t="94833" r="34965" b="-548"/>
          <a:stretch/>
        </p:blipFill>
        <p:spPr>
          <a:xfrm>
            <a:off x="970371" y="4509529"/>
            <a:ext cx="6819513" cy="1254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35432" y="5318821"/>
            <a:ext cx="62367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Non–experts should take not more than 150% of expert’s time taken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141697" y="2996742"/>
            <a:ext cx="53692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UT 3 RESULTS</a:t>
            </a:r>
          </a:p>
        </p:txBody>
      </p:sp>
    </p:spTree>
    <p:extLst>
      <p:ext uri="{BB962C8B-B14F-4D97-AF65-F5344CB8AC3E}">
        <p14:creationId xmlns:p14="http://schemas.microsoft.com/office/powerpoint/2010/main" val="84644407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2" y="4267199"/>
            <a:ext cx="18153639" cy="9308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8648" y="541019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600" y="11159065"/>
            <a:ext cx="396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446252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Adding of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31772" y="5810248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1079818" y="5997523"/>
            <a:ext cx="3304182" cy="1066699"/>
          </a:xfrm>
          <a:prstGeom prst="rect">
            <a:avLst/>
          </a:prstGeom>
        </p:spPr>
      </p:pic>
      <p:pic>
        <p:nvPicPr>
          <p:cNvPr id="12" name="Picture 2" descr="File:Ulinkers VisaMedCl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/>
          <a:stretch/>
        </p:blipFill>
        <p:spPr bwMode="auto">
          <a:xfrm>
            <a:off x="3398662" y="5216179"/>
            <a:ext cx="8271744" cy="85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1742726" y="5454766"/>
            <a:ext cx="9264771" cy="8022647"/>
            <a:chOff x="17278314" y="5708231"/>
            <a:chExt cx="6856542" cy="6449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47422"/>
            <a:stretch/>
          </p:blipFill>
          <p:spPr>
            <a:xfrm>
              <a:off x="17278314" y="5708231"/>
              <a:ext cx="6583444" cy="6449854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8781054" y="6422813"/>
              <a:ext cx="5353802" cy="293370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8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2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2093946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0450" y="3704284"/>
            <a:ext cx="17830799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 All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‘PIC’ column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52525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‘Email Sent’ column (Last sent date)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6328171"/>
            <a:ext cx="20438893" cy="72497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5439258" y="11236575"/>
            <a:ext cx="6183804" cy="47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33389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3048253" y="780262"/>
            <a:ext cx="18287493" cy="16308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SPONSOR</a:t>
            </a:r>
            <a:endParaRPr sz="96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23267951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316051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7439846" y="7245827"/>
            <a:ext cx="4752153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Medical Concierge Provider</a:t>
            </a:r>
            <a:endParaRPr sz="4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499952" y="8984583"/>
            <a:ext cx="4435186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Clinic &amp; </a:t>
            </a:r>
            <a:r>
              <a:rPr lang="en-US" sz="2800" b="1" dirty="0" err="1">
                <a:latin typeface="Abadi MT Condensed Light" charset="0"/>
                <a:ea typeface="Abadi MT Condensed Light" charset="0"/>
                <a:cs typeface="Abadi MT Condensed Light" charset="0"/>
              </a:rPr>
              <a:t>hospitalisation</a:t>
            </a: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 arrangements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Treatment plans &amp; price estimates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Travel arrangements &amp; visas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Standby assistance in Singapore</a:t>
            </a:r>
          </a:p>
        </p:txBody>
      </p:sp>
      <p:sp>
        <p:nvSpPr>
          <p:cNvPr id="467" name="Shape 467"/>
          <p:cNvSpPr/>
          <p:nvPr/>
        </p:nvSpPr>
        <p:spPr>
          <a:xfrm>
            <a:off x="12436004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3155043" y="9138546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Indonesia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Malaysia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Cambodia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Vietnam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Myanmar </a:t>
            </a:r>
          </a:p>
          <a:p>
            <a:pPr marL="342900" indent="-342900" algn="l" fontAlgn="base">
              <a:buFont typeface="Arial" charset="0"/>
              <a:buChar char="•"/>
            </a:pPr>
            <a:r>
              <a:rPr lang="en-US" sz="3600" b="1" dirty="0">
                <a:latin typeface="Abadi MT Condensed Light" charset="0"/>
                <a:ea typeface="Abadi MT Condensed Light" charset="0"/>
                <a:cs typeface="Abadi MT Condensed Light" charset="0"/>
              </a:rPr>
              <a:t>China</a:t>
            </a:r>
          </a:p>
        </p:txBody>
      </p:sp>
      <p:sp>
        <p:nvSpPr>
          <p:cNvPr id="472" name="Shape 472"/>
          <p:cNvSpPr/>
          <p:nvPr/>
        </p:nvSpPr>
        <p:spPr>
          <a:xfrm>
            <a:off x="2196097" y="5075369"/>
            <a:ext cx="4802987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740750" y="9922284"/>
            <a:ext cx="3792574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Operating since 1996</a:t>
            </a:r>
          </a:p>
        </p:txBody>
      </p:sp>
      <p:sp>
        <p:nvSpPr>
          <p:cNvPr id="477" name="Shape 477"/>
          <p:cNvSpPr/>
          <p:nvPr/>
        </p:nvSpPr>
        <p:spPr>
          <a:xfrm>
            <a:off x="17555957" y="5075369"/>
            <a:ext cx="4802988" cy="815803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7" y="394581"/>
            <a:ext cx="3527221" cy="399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59" y="5953056"/>
            <a:ext cx="2827744" cy="321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1" y="5405048"/>
            <a:ext cx="1828800" cy="1828800"/>
          </a:xfrm>
          <a:prstGeom prst="rect">
            <a:avLst/>
          </a:prstGeom>
        </p:spPr>
      </p:pic>
      <p:sp>
        <p:nvSpPr>
          <p:cNvPr id="25" name="Shape 463"/>
          <p:cNvSpPr/>
          <p:nvPr/>
        </p:nvSpPr>
        <p:spPr>
          <a:xfrm>
            <a:off x="12436004" y="6904548"/>
            <a:ext cx="4752153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Clients</a:t>
            </a:r>
            <a:endParaRPr sz="8000" b="1" dirty="0">
              <a:solidFill>
                <a:schemeClr val="accent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13" y="5597183"/>
            <a:ext cx="3557201" cy="3557201"/>
          </a:xfrm>
          <a:prstGeom prst="rect">
            <a:avLst/>
          </a:prstGeom>
        </p:spPr>
      </p:pic>
      <p:sp>
        <p:nvSpPr>
          <p:cNvPr id="27" name="Shape 469"/>
          <p:cNvSpPr/>
          <p:nvPr/>
        </p:nvSpPr>
        <p:spPr>
          <a:xfrm>
            <a:off x="17958031" y="9763579"/>
            <a:ext cx="3996767" cy="33224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en-US" sz="5400" b="1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 Employees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298" y="4948837"/>
            <a:ext cx="2366363" cy="2366363"/>
          </a:xfrm>
          <a:prstGeom prst="rect">
            <a:avLst/>
          </a:prstGeom>
        </p:spPr>
      </p:pic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68181"/>
            <a:ext cx="17830799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clients selected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48013"/>
          <a:stretch/>
        </p:blipFill>
        <p:spPr bwMode="auto">
          <a:xfrm>
            <a:off x="50799" y="5627855"/>
            <a:ext cx="17922974" cy="2895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3"/>
          <a:stretch/>
        </p:blipFill>
        <p:spPr>
          <a:xfrm>
            <a:off x="7094189" y="8892967"/>
            <a:ext cx="17289811" cy="48230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01706021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20800" y="4193867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Specify recipients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83" y="5791785"/>
            <a:ext cx="19987032" cy="73224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38012" y="5791785"/>
            <a:ext cx="1082788" cy="7859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4806" y="6834108"/>
            <a:ext cx="12103069" cy="261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3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2047190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grpSp>
        <p:nvGrpSpPr>
          <p:cNvPr id="307" name="Group 307"/>
          <p:cNvGrpSpPr/>
          <p:nvPr/>
        </p:nvGrpSpPr>
        <p:grpSpPr>
          <a:xfrm>
            <a:off x="907377" y="4463095"/>
            <a:ext cx="3562757" cy="936707"/>
            <a:chOff x="0" y="0"/>
            <a:chExt cx="4802986" cy="1388911"/>
          </a:xfrm>
        </p:grpSpPr>
        <p:grpSp>
          <p:nvGrpSpPr>
            <p:cNvPr id="305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04270" y="133331"/>
              <a:ext cx="2502286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PURPOSE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08" name="Shape 308"/>
          <p:cNvSpPr/>
          <p:nvPr/>
        </p:nvSpPr>
        <p:spPr>
          <a:xfrm>
            <a:off x="811479" y="5870856"/>
            <a:ext cx="4232702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UI feedback &amp; detect usability issues</a:t>
            </a:r>
          </a:p>
        </p:txBody>
      </p:sp>
      <p:grpSp>
        <p:nvGrpSpPr>
          <p:cNvPr id="35" name="Group 307"/>
          <p:cNvGrpSpPr/>
          <p:nvPr/>
        </p:nvGrpSpPr>
        <p:grpSpPr>
          <a:xfrm>
            <a:off x="5398782" y="4548735"/>
            <a:ext cx="3562757" cy="936707"/>
            <a:chOff x="0" y="0"/>
            <a:chExt cx="4802986" cy="1388911"/>
          </a:xfrm>
        </p:grpSpPr>
        <p:grpSp>
          <p:nvGrpSpPr>
            <p:cNvPr id="36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38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7" name="Shape 306"/>
            <p:cNvSpPr/>
            <p:nvPr/>
          </p:nvSpPr>
          <p:spPr>
            <a:xfrm>
              <a:off x="1330908" y="133331"/>
              <a:ext cx="2249013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DETAILS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40" name="Shape 308"/>
          <p:cNvSpPr/>
          <p:nvPr/>
        </p:nvSpPr>
        <p:spPr>
          <a:xfrm>
            <a:off x="9859294" y="5825709"/>
            <a:ext cx="4836451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Recommendation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</a:t>
            </a:r>
          </a:p>
        </p:txBody>
      </p:sp>
      <p:grpSp>
        <p:nvGrpSpPr>
          <p:cNvPr id="48" name="Group 307"/>
          <p:cNvGrpSpPr/>
          <p:nvPr/>
        </p:nvGrpSpPr>
        <p:grpSpPr>
          <a:xfrm>
            <a:off x="9952490" y="4493043"/>
            <a:ext cx="3562757" cy="936707"/>
            <a:chOff x="0" y="0"/>
            <a:chExt cx="4802986" cy="1388911"/>
          </a:xfrm>
        </p:grpSpPr>
        <p:grpSp>
          <p:nvGrpSpPr>
            <p:cNvPr id="49" name="Group 305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51" name="Shape 303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2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0" name="Shape 306"/>
            <p:cNvSpPr/>
            <p:nvPr/>
          </p:nvSpPr>
          <p:spPr>
            <a:xfrm>
              <a:off x="1582580" y="133331"/>
              <a:ext cx="1745670" cy="907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SCOPE</a:t>
              </a:r>
              <a:endParaRPr sz="5400" dirty="0">
                <a:solidFill>
                  <a:schemeClr val="accent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53" name="Shape 308"/>
          <p:cNvSpPr/>
          <p:nvPr/>
        </p:nvSpPr>
        <p:spPr>
          <a:xfrm>
            <a:off x="5303431" y="5825709"/>
            <a:ext cx="4196544" cy="2919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Participant: 8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employees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21 March 2017</a:t>
            </a: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Time: 4.00pm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49916" r="48986"/>
          <a:stretch/>
        </p:blipFill>
        <p:spPr>
          <a:xfrm>
            <a:off x="10012412" y="9747995"/>
            <a:ext cx="4896688" cy="3626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49633"/>
          <a:stretch/>
        </p:blipFill>
        <p:spPr>
          <a:xfrm>
            <a:off x="260631" y="9747995"/>
            <a:ext cx="9598663" cy="3646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6348" b="49856"/>
          <a:stretch/>
        </p:blipFill>
        <p:spPr>
          <a:xfrm>
            <a:off x="15481912" y="3248354"/>
            <a:ext cx="4026603" cy="2489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49577" r="5900"/>
          <a:stretch/>
        </p:blipFill>
        <p:spPr>
          <a:xfrm>
            <a:off x="17823319" y="5825709"/>
            <a:ext cx="4171680" cy="25637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537956" y="4001108"/>
            <a:ext cx="491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 templates save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14246" y="8638237"/>
            <a:ext cx="938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graphs should have data labels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 of Contact) function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 down calendar not intuitive</a:t>
            </a:r>
          </a:p>
          <a:p>
            <a:pPr marL="571500" lvl="1" indent="-571500">
              <a:buFont typeface="Arial" charset="0"/>
              <a:buChar char="•"/>
            </a:pPr>
            <a:r>
              <a:rPr lang="en-US" sz="36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Page is very long/ takes very long to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07997" y="11571375"/>
            <a:ext cx="1498600" cy="1611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3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712988" y="3022494"/>
            <a:ext cx="51290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 TESTING 4</a:t>
            </a:r>
          </a:p>
        </p:txBody>
      </p:sp>
    </p:spTree>
    <p:extLst>
      <p:ext uri="{BB962C8B-B14F-4D97-AF65-F5344CB8AC3E}">
        <p14:creationId xmlns:p14="http://schemas.microsoft.com/office/powerpoint/2010/main" val="124210968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Unsure of where to click for certain functions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104387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653947" y="6858258"/>
            <a:ext cx="3304182" cy="1066699"/>
          </a:xfrm>
          <a:prstGeom prst="rect">
            <a:avLst/>
          </a:prstGeom>
        </p:spPr>
      </p:pic>
      <p:pic>
        <p:nvPicPr>
          <p:cNvPr id="22" name="Picture 8" descr="Image result for arrow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22398" y="6320044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444" b="49708"/>
          <a:stretch/>
        </p:blipFill>
        <p:spPr>
          <a:xfrm>
            <a:off x="6455346" y="10016093"/>
            <a:ext cx="17928654" cy="3574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" y="5486400"/>
            <a:ext cx="15267882" cy="42143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3218" y="5479849"/>
            <a:ext cx="15267882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5346" y="9831662"/>
            <a:ext cx="17928654" cy="794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8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1118082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94627" y="4155909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Dropdown calendar not intuitive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4344" t="28235" r="33078" b="9617"/>
          <a:stretch/>
        </p:blipFill>
        <p:spPr>
          <a:xfrm>
            <a:off x="12133833" y="5692722"/>
            <a:ext cx="10720188" cy="73015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5646802"/>
            <a:ext cx="8523267" cy="7641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53597" y="5055764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1277554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14734" y="4179453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Exported graph should have data labels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9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88391" y="66723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984" y="5577366"/>
            <a:ext cx="10543016" cy="81386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3"/>
          <a:stretch/>
        </p:blipFill>
        <p:spPr>
          <a:xfrm>
            <a:off x="235765" y="5956090"/>
            <a:ext cx="10254346" cy="772280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95180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3806626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Not very sure of Index (Points) function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4362756"/>
            <a:ext cx="3304182" cy="1066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3"/>
          <a:stretch/>
        </p:blipFill>
        <p:spPr>
          <a:xfrm>
            <a:off x="0" y="6020877"/>
            <a:ext cx="9966756" cy="51171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38869"/>
          <a:stretch/>
        </p:blipFill>
        <p:spPr>
          <a:xfrm>
            <a:off x="9651042" y="5429454"/>
            <a:ext cx="14732958" cy="81869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9913998" y="5658546"/>
            <a:ext cx="8051094" cy="1673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61913" y="827031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0394777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75239" y="4212215"/>
            <a:ext cx="1783079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FEEDBACK: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list is too long</a:t>
            </a:r>
          </a:p>
          <a:p>
            <a:pPr marL="571500" marR="0" indent="-57150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35492" r="4494" b="31016"/>
          <a:stretch/>
        </p:blipFill>
        <p:spPr>
          <a:xfrm>
            <a:off x="0" y="4362755"/>
            <a:ext cx="3398661" cy="1066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758" r="4796" b="64942"/>
          <a:stretch/>
        </p:blipFill>
        <p:spPr>
          <a:xfrm>
            <a:off x="20097822" y="5715529"/>
            <a:ext cx="3304182" cy="106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2693"/>
            <a:ext cx="10002646" cy="67399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10675"/>
          <a:stretch/>
        </p:blipFill>
        <p:spPr>
          <a:xfrm>
            <a:off x="9080621" y="7239877"/>
            <a:ext cx="15330301" cy="64761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4951" flipH="1">
            <a:off x="10249204" y="599265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23400" y="8661400"/>
            <a:ext cx="14706600" cy="558800"/>
          </a:xfrm>
          <a:prstGeom prst="rect">
            <a:avLst/>
          </a:prstGeom>
          <a:noFill/>
          <a:ln w="3175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18170013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853" y="541019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Easy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800" y="11405286"/>
            <a:ext cx="4399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Very Difficult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00887" y="3779871"/>
            <a:ext cx="16003299" cy="9377729"/>
            <a:chOff x="4495070" y="2719015"/>
            <a:chExt cx="16003299" cy="93777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070" y="2719015"/>
              <a:ext cx="16003299" cy="9377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1349" y="4913530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68639" y="4913529"/>
              <a:ext cx="696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1714" y="5559860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3.5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47897" y="4267198"/>
              <a:ext cx="107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2141E"/>
                  </a:solidFill>
                </a:rPr>
                <a:t>4.5</a:t>
              </a:r>
            </a:p>
          </p:txBody>
        </p:sp>
      </p:grpSp>
      <p:sp>
        <p:nvSpPr>
          <p:cNvPr id="1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0348380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055301" y="536515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253" y="11840435"/>
            <a:ext cx="396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2130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Poor</a:t>
            </a:r>
            <a:endParaRPr lang="en-US" sz="5400" dirty="0">
              <a:solidFill>
                <a:srgbClr val="A2130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33075" y="4641315"/>
            <a:ext cx="14672232" cy="8607682"/>
            <a:chOff x="4717596" y="4065169"/>
            <a:chExt cx="13605366" cy="85223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596" y="4065169"/>
              <a:ext cx="13605366" cy="852237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372308" y="548270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20279" y="5505539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4.5</a:t>
              </a:r>
              <a:endParaRPr lang="en-US" dirty="0">
                <a:solidFill>
                  <a:srgbClr val="12141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68250" y="6061682"/>
              <a:ext cx="908588" cy="57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12141E"/>
                  </a:solidFill>
                </a:rPr>
                <a:t>4.0</a:t>
              </a:r>
            </a:p>
          </p:txBody>
        </p:sp>
      </p:grp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921513" y="3050259"/>
            <a:ext cx="499463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 4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560587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31959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58325816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13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3584618" y="3974916"/>
            <a:ext cx="17214762" cy="73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3799" y="11476024"/>
            <a:ext cx="1298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410" y="12328220"/>
            <a:ext cx="11082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Continuously work on improving the functions</a:t>
            </a:r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897128" y="3018051"/>
            <a:ext cx="1014412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USER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TESTING TAKEAWAYS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909412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53" y="3649611"/>
            <a:ext cx="17616182" cy="10066389"/>
          </a:xfrm>
          <a:prstGeom prst="rect">
            <a:avLst/>
          </a:prstGeom>
        </p:spPr>
      </p:pic>
      <p:sp>
        <p:nvSpPr>
          <p:cNvPr id="15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</p:spTree>
    <p:extLst>
      <p:ext uri="{BB962C8B-B14F-4D97-AF65-F5344CB8AC3E}">
        <p14:creationId xmlns:p14="http://schemas.microsoft.com/office/powerpoint/2010/main" val="22244253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QUALITY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ASSURANCE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539612" y="3738253"/>
            <a:ext cx="17031389" cy="10247664"/>
            <a:chOff x="4007473" y="2841171"/>
            <a:chExt cx="17031389" cy="102476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/>
            <a:stretch/>
          </p:blipFill>
          <p:spPr>
            <a:xfrm>
              <a:off x="4007473" y="2841171"/>
              <a:ext cx="17031389" cy="1024766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26724" y="4411070"/>
              <a:ext cx="14853951" cy="6284090"/>
              <a:chOff x="5726724" y="4411070"/>
              <a:chExt cx="14853951" cy="628409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76988" y="7509598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1087" y="847909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850010" y="861126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536861" y="826252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9790" y="441107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47591" y="653888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536588" y="6055863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59790" y="803854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162369" y="8288102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564948" y="79025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656533" y="990102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8122" y="100488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536588" y="99279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115734" y="97456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86031" y="9130936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26724" y="8479095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5877" y="9455778"/>
                <a:ext cx="770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730317" y="621571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48481" y="815592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163024" y="882860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960189" y="8912079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900858" y="9725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6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755380" y="8057427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2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8579238" y="9199020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8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46466" y="9733655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700368" y="9898044"/>
                <a:ext cx="620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182033"/>
                    </a:solidFill>
                  </a:rPr>
                  <a:t>4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BUG METRIC</a:t>
            </a:r>
          </a:p>
        </p:txBody>
      </p:sp>
      <p:sp>
        <p:nvSpPr>
          <p:cNvPr id="41" name="Callout: Line 1"/>
          <p:cNvSpPr/>
          <p:nvPr/>
        </p:nvSpPr>
        <p:spPr>
          <a:xfrm flipH="1">
            <a:off x="839147" y="2889506"/>
            <a:ext cx="6304949" cy="1954528"/>
          </a:xfrm>
          <a:prstGeom prst="borderCallout1">
            <a:avLst>
              <a:gd name="adj1" fmla="val 43604"/>
              <a:gd name="adj2" fmla="val -3801"/>
              <a:gd name="adj3" fmla="val 112500"/>
              <a:gd name="adj4" fmla="val -2065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42" name="Callout: Line 1"/>
          <p:cNvSpPr/>
          <p:nvPr/>
        </p:nvSpPr>
        <p:spPr>
          <a:xfrm>
            <a:off x="1020452" y="5631317"/>
            <a:ext cx="6725917" cy="1954528"/>
          </a:xfrm>
          <a:prstGeom prst="borderCallout1">
            <a:avLst>
              <a:gd name="adj1" fmla="val 40680"/>
              <a:gd name="adj2" fmla="val 103261"/>
              <a:gd name="adj3" fmla="val 80337"/>
              <a:gd name="adj4" fmla="val 132288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profile does not display as expected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 displayed is wrong </a:t>
            </a:r>
          </a:p>
        </p:txBody>
      </p:sp>
      <p:sp>
        <p:nvSpPr>
          <p:cNvPr id="43" name="Callout: Line 1"/>
          <p:cNvSpPr/>
          <p:nvPr/>
        </p:nvSpPr>
        <p:spPr>
          <a:xfrm>
            <a:off x="17418328" y="6565677"/>
            <a:ext cx="5327372" cy="1579012"/>
          </a:xfrm>
          <a:prstGeom prst="borderCallout1">
            <a:avLst>
              <a:gd name="adj1" fmla="val 53838"/>
              <a:gd name="adj2" fmla="val -2526"/>
              <a:gd name="adj3" fmla="val 78875"/>
              <a:gd name="adj4" fmla="val -2278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Text Editor – special characters </a:t>
            </a:r>
          </a:p>
        </p:txBody>
      </p:sp>
      <p:sp>
        <p:nvSpPr>
          <p:cNvPr id="44" name="Callout: Line 1"/>
          <p:cNvSpPr/>
          <p:nvPr/>
        </p:nvSpPr>
        <p:spPr>
          <a:xfrm>
            <a:off x="12097463" y="4132441"/>
            <a:ext cx="5590462" cy="1954528"/>
          </a:xfrm>
          <a:prstGeom prst="borderCallout1">
            <a:avLst>
              <a:gd name="adj1" fmla="val 47990"/>
              <a:gd name="adj2" fmla="val -2527"/>
              <a:gd name="adj3" fmla="val 127120"/>
              <a:gd name="adj4" fmla="val -1258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</p:spTree>
    <p:extLst>
      <p:ext uri="{BB962C8B-B14F-4D97-AF65-F5344CB8AC3E}">
        <p14:creationId xmlns:p14="http://schemas.microsoft.com/office/powerpoint/2010/main" val="1883409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446402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  <a:sym typeface="Roboto Bold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3229769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44600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ITERATIONS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33011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633" name="Chart 633"/>
            <p:cNvGraphicFramePr/>
            <p:nvPr>
              <p:extLst>
                <p:ext uri="{D42A27DB-BD31-4B8C-83A1-F6EECF244321}">
                  <p14:modId xmlns:p14="http://schemas.microsoft.com/office/powerpoint/2010/main" val="32465101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2" name="Shape 632"/>
          <p:cNvSpPr/>
          <p:nvPr/>
        </p:nvSpPr>
        <p:spPr>
          <a:xfrm>
            <a:off x="9135595" y="9364932"/>
            <a:ext cx="5384809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TESTINGS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16216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4" name="Chart 633"/>
            <p:cNvGraphicFramePr/>
            <p:nvPr>
              <p:extLst>
                <p:ext uri="{D42A27DB-BD31-4B8C-83A1-F6EECF244321}">
                  <p14:modId xmlns:p14="http://schemas.microsoft.com/office/powerpoint/2010/main" val="1164928223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4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36" name="Shape 632"/>
          <p:cNvSpPr/>
          <p:nvPr/>
        </p:nvSpPr>
        <p:spPr>
          <a:xfrm>
            <a:off x="16611011" y="9364932"/>
            <a:ext cx="6044946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COMPLETION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99422" y="4617215"/>
            <a:ext cx="4023572" cy="4023571"/>
            <a:chOff x="2133011" y="4701083"/>
            <a:chExt cx="4023572" cy="4023571"/>
          </a:xfrm>
        </p:grpSpPr>
        <p:graphicFrame>
          <p:nvGraphicFramePr>
            <p:cNvPr id="38" name="Chart 633"/>
            <p:cNvGraphicFramePr/>
            <p:nvPr>
              <p:extLst>
                <p:ext uri="{D42A27DB-BD31-4B8C-83A1-F6EECF244321}">
                  <p14:modId xmlns:p14="http://schemas.microsoft.com/office/powerpoint/2010/main" val="361761465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Shape 653"/>
            <p:cNvSpPr/>
            <p:nvPr/>
          </p:nvSpPr>
          <p:spPr>
            <a:xfrm>
              <a:off x="2465748" y="5179310"/>
              <a:ext cx="3358098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6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100%</a:t>
              </a:r>
              <a:endParaRPr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0464438" y="3050259"/>
            <a:ext cx="439456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PROGRESS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626355" y="5323305"/>
            <a:ext cx="11709391" cy="5370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Supervisor: Professor Steven Hoi</a:t>
            </a: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Past Iteration &amp; upcoming iteration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Obtain feedback on project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suggestions</a:t>
            </a: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53" y="4473492"/>
            <a:ext cx="4968875" cy="4909897"/>
          </a:xfrm>
          <a:prstGeom prst="ellipse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4378519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  <p:pic>
        <p:nvPicPr>
          <p:cNvPr id="13" name="Picture 4" descr="Image result for ulink assis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3" y="6400800"/>
            <a:ext cx="3701889" cy="46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26355" y="4784696"/>
            <a:ext cx="11709391" cy="64479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Sponsor: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Ms</a:t>
            </a:r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Linda </a:t>
            </a:r>
            <a:r>
              <a:rPr lang="en-US" sz="5400" b="1" dirty="0" err="1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Siow</a:t>
            </a:r>
            <a:endParaRPr lang="en-US" sz="54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2000" b="1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Skype &amp; emails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Update project progress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Testing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Clarify user requirements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Gather feedback on prototype</a:t>
            </a:r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7" y="5278765"/>
            <a:ext cx="4988147" cy="46613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133093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728704" y="4823313"/>
            <a:ext cx="11709391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914217" lvl="1" indent="0"/>
            <a:endParaRPr lang="en-US" sz="5400" dirty="0">
              <a:solidFill>
                <a:srgbClr val="12141E"/>
              </a:solidFill>
              <a:latin typeface="Axure Handwriting" panose="020B0402020200020204" pitchFamily="34" charset="0"/>
            </a:endParaRPr>
          </a:p>
          <a:p>
            <a:pPr marL="914217" lvl="1" indent="0"/>
            <a:r>
              <a:rPr lang="en-US" sz="5400" b="1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Weekly meetings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Changes in scope &amp; timeline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2141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Integration, testing &amp; debugging sessions</a:t>
            </a:r>
            <a:endParaRPr lang="en-US" dirty="0">
              <a:solidFill>
                <a:srgbClr val="12141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4530481"/>
            <a:ext cx="11544300" cy="7919927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62620" y="3051584"/>
            <a:ext cx="982979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STAKEHOLDER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5054016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824306"/>
            <a:ext cx="17593820" cy="9891694"/>
          </a:xfrm>
          <a:prstGeom prst="rect">
            <a:avLst/>
          </a:prstGeom>
        </p:spPr>
      </p:pic>
      <p:pic>
        <p:nvPicPr>
          <p:cNvPr id="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14" y="102773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14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6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62" y="53751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431" y="923803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814" y="766656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6" y="501195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45" y="7051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68" y="1086000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14" y="6436472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4935" y="846262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ACCEPTANCE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284058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763934"/>
            <a:ext cx="15420976" cy="9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672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16959563" y="4262222"/>
            <a:ext cx="6546628" cy="6544164"/>
          </a:xfrm>
          <a:ln w="38100">
            <a:solidFill>
              <a:schemeClr val="accent3"/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2607" y="4262222"/>
            <a:ext cx="6544164" cy="6544164"/>
          </a:xfrm>
          <a:ln w="38100">
            <a:solidFill>
              <a:schemeClr val="accent3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28" name="Shape 328"/>
          <p:cNvSpPr/>
          <p:nvPr/>
        </p:nvSpPr>
        <p:spPr>
          <a:xfrm>
            <a:off x="17454452" y="1113212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9979477" y="11132129"/>
            <a:ext cx="4410425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</a:t>
            </a:r>
            <a:r>
              <a:rPr lang="en-US" sz="440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’ performance</a:t>
            </a:r>
            <a:endParaRPr lang="en-US" sz="4400" dirty="0">
              <a:solidFill>
                <a:schemeClr val="accent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38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19590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2"/>
          <a:stretch/>
        </p:blipFill>
        <p:spPr>
          <a:xfrm>
            <a:off x="4328464" y="3902598"/>
            <a:ext cx="15727069" cy="9861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48" y="2770351"/>
            <a:ext cx="4592185" cy="4622800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65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SCOPE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5269321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45659"/>
            <a:ext cx="15584014" cy="997034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PLANNED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3834107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42" y="3664689"/>
            <a:ext cx="14943356" cy="9764125"/>
          </a:xfrm>
          <a:prstGeom prst="rect">
            <a:avLst/>
          </a:prstGeom>
        </p:spPr>
      </p:pic>
      <p:sp>
        <p:nvSpPr>
          <p:cNvPr id="8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922594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MIDTERM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68903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9" y="3811249"/>
            <a:ext cx="15440173" cy="990475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510536" y="3051584"/>
            <a:ext cx="691731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SCHEDULE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066483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553148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72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5090170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" y="4369253"/>
            <a:ext cx="24364236" cy="896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4" y="8382000"/>
            <a:ext cx="15123550" cy="3112677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760006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817314"/>
              </p:ext>
            </p:extLst>
          </p:nvPr>
        </p:nvGraphicFramePr>
        <p:xfrm>
          <a:off x="1494092" y="3797970"/>
          <a:ext cx="21395813" cy="8783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3163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752650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79889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Added/Modified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2"/>
                          </a:solidFill>
                        </a:rPr>
                        <a:t>Removed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992491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Report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POC Index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1020087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103749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1064265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follow up person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SMS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Notification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95783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Screenings – email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sent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22364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1028790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Fetching</a:t>
                      </a: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live data from clients’ database (Zoho CRM)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Currency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Conversion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79889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rgbClr val="182028"/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Export client emails </a:t>
                      </a:r>
                      <a:endParaRPr lang="en-US" sz="3600" dirty="0">
                        <a:solidFill>
                          <a:srgbClr val="182028"/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Creating additional tabs/</a:t>
                      </a:r>
                      <a:r>
                        <a:rPr lang="en-US" sz="36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modules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638054" y="2982362"/>
            <a:ext cx="327893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50519398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1" y="3902598"/>
            <a:ext cx="24167159" cy="7993911"/>
          </a:xfrm>
          <a:prstGeom prst="rect">
            <a:avLst/>
          </a:prstGeom>
        </p:spPr>
      </p:pic>
      <p:sp>
        <p:nvSpPr>
          <p:cNvPr id="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193472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5" y="4757835"/>
            <a:ext cx="24149871" cy="5737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" y="3960781"/>
            <a:ext cx="24210289" cy="834838"/>
          </a:xfrm>
          <a:prstGeom prst="rect">
            <a:avLst/>
          </a:prstGeom>
        </p:spPr>
      </p:pic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613568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2" y="5604782"/>
            <a:ext cx="24041098" cy="3572768"/>
          </a:xfrm>
          <a:prstGeom prst="rect">
            <a:avLst/>
          </a:prstGeom>
        </p:spPr>
      </p:pic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CHANGE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CHANGE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LOG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9" y="4772025"/>
            <a:ext cx="24041098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2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18733"/>
          <a:stretch>
            <a:fillRect/>
          </a:stretch>
        </p:blipFill>
        <p:spPr>
          <a:xfrm>
            <a:off x="814831" y="4266049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  <a:endParaRPr lang="en-US" sz="11500" dirty="0">
              <a:latin typeface="Aharoni" panose="02010803020104030203" pitchFamily="2" charset="-79"/>
              <a:ea typeface="Abadi MT Condensed Extra Bold" charset="0"/>
              <a:cs typeface="Aharoni" panose="02010803020104030203" pitchFamily="2" charset="-79"/>
            </a:endParaRP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3" name="Shape 332"/>
          <p:cNvSpPr/>
          <p:nvPr/>
        </p:nvSpPr>
        <p:spPr>
          <a:xfrm>
            <a:off x="1221638" y="11177049"/>
            <a:ext cx="623010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platform for ULINK to recommend screenings to clients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0895" y="4697123"/>
            <a:ext cx="149214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Majority of clients visit Ulink for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one-off</a:t>
            </a:r>
            <a:r>
              <a:rPr lang="en-US" sz="5400" dirty="0">
                <a:solidFill>
                  <a:schemeClr val="accent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services</a:t>
            </a:r>
            <a:b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Ulink wishes to be more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</a:t>
            </a:r>
            <a:r>
              <a:rPr lang="en-US" sz="54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maintaining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customer relationships</a:t>
            </a:r>
            <a:b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54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</a:t>
            </a:r>
            <a:r>
              <a:rPr lang="en-US" sz="54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lacks functionality 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54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recommend screenings</a:t>
            </a:r>
            <a:r>
              <a:rPr lang="en-US" sz="54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based on clients’ demographics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8808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/>
          <a:stretch/>
        </p:blipFill>
        <p:spPr>
          <a:xfrm>
            <a:off x="3219270" y="3456421"/>
            <a:ext cx="17509836" cy="10259579"/>
          </a:xfrm>
          <a:prstGeom prst="rect">
            <a:avLst/>
          </a:prstGeom>
        </p:spPr>
      </p:pic>
      <p:sp>
        <p:nvSpPr>
          <p:cNvPr id="11" name="Callout: Line 1"/>
          <p:cNvSpPr/>
          <p:nvPr/>
        </p:nvSpPr>
        <p:spPr>
          <a:xfrm flipH="1">
            <a:off x="661182" y="4452924"/>
            <a:ext cx="6304949" cy="1954528"/>
          </a:xfrm>
          <a:prstGeom prst="borderCallout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Screenings – unable to edit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Delete button removes data for both genders</a:t>
            </a:r>
          </a:p>
        </p:txBody>
      </p:sp>
      <p:sp>
        <p:nvSpPr>
          <p:cNvPr id="12" name="Callout: Line 15"/>
          <p:cNvSpPr/>
          <p:nvPr/>
        </p:nvSpPr>
        <p:spPr>
          <a:xfrm flipH="1">
            <a:off x="3219267" y="8686072"/>
            <a:ext cx="6304949" cy="1705551"/>
          </a:xfrm>
          <a:prstGeom prst="borderCallout1">
            <a:avLst>
              <a:gd name="adj1" fmla="val 18750"/>
              <a:gd name="adj2" fmla="val -8333"/>
              <a:gd name="adj3" fmla="val 61593"/>
              <a:gd name="adj4" fmla="val -3883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Reports – Incorrect values 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UI – Date picker, Filters</a:t>
            </a:r>
          </a:p>
        </p:txBody>
      </p:sp>
      <p:sp>
        <p:nvSpPr>
          <p:cNvPr id="13" name="Callout: Line 16"/>
          <p:cNvSpPr/>
          <p:nvPr/>
        </p:nvSpPr>
        <p:spPr>
          <a:xfrm>
            <a:off x="18310507" y="5673220"/>
            <a:ext cx="6073493" cy="1577873"/>
          </a:xfrm>
          <a:prstGeom prst="borderCallout1">
            <a:avLst>
              <a:gd name="adj1" fmla="val 7137"/>
              <a:gd name="adj2" fmla="val -10436"/>
              <a:gd name="adj3" fmla="val 61593"/>
              <a:gd name="adj4" fmla="val -3463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Preparation for midterms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after midterms </a:t>
            </a:r>
          </a:p>
        </p:txBody>
      </p:sp>
      <p:sp>
        <p:nvSpPr>
          <p:cNvPr id="1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056802" y="2895450"/>
            <a:ext cx="448723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TASK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METRIC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99604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3" y="2871470"/>
            <a:ext cx="18133494" cy="1069776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044529" y="7004628"/>
            <a:ext cx="861234" cy="138328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2519" y="5006248"/>
            <a:ext cx="1069384" cy="1088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81403" y="4402505"/>
            <a:ext cx="1032460" cy="122947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759358" y="4378074"/>
            <a:ext cx="803307" cy="10160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Line 2"/>
          <p:cNvSpPr/>
          <p:nvPr/>
        </p:nvSpPr>
        <p:spPr>
          <a:xfrm flipH="1">
            <a:off x="410509" y="3146761"/>
            <a:ext cx="4300341" cy="1555242"/>
          </a:xfrm>
          <a:prstGeom prst="borderCallout1">
            <a:avLst>
              <a:gd name="adj1" fmla="val 58874"/>
              <a:gd name="adj2" fmla="val -2573"/>
              <a:gd name="adj3" fmla="val 124711"/>
              <a:gd name="adj4" fmla="val -1593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Under-estimated hours for acceptance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90632" y="6571491"/>
            <a:ext cx="3727283" cy="3957101"/>
            <a:chOff x="11194746" y="6064980"/>
            <a:chExt cx="3718276" cy="4154581"/>
          </a:xfrm>
          <a:solidFill>
            <a:schemeClr val="accent1"/>
          </a:solidFill>
        </p:grpSpPr>
        <p:sp>
          <p:nvSpPr>
            <p:cNvPr id="21" name="Callout: Line 24"/>
            <p:cNvSpPr/>
            <p:nvPr/>
          </p:nvSpPr>
          <p:spPr>
            <a:xfrm>
              <a:off x="11194746" y="8586704"/>
              <a:ext cx="3718276" cy="1632857"/>
            </a:xfrm>
            <a:prstGeom prst="borderCallout1">
              <a:avLst>
                <a:gd name="adj1" fmla="val 20495"/>
                <a:gd name="adj2" fmla="val -3902"/>
                <a:gd name="adj3" fmla="val -33588"/>
                <a:gd name="adj4" fmla="val -3062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More hours required for bug fixing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188645" y="6064980"/>
              <a:ext cx="0" cy="2410940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5"/>
          <p:cNvSpPr/>
          <p:nvPr/>
        </p:nvSpPr>
        <p:spPr>
          <a:xfrm>
            <a:off x="16367541" y="6343606"/>
            <a:ext cx="5795830" cy="1555242"/>
          </a:xfrm>
          <a:prstGeom prst="borderCallout1">
            <a:avLst>
              <a:gd name="adj1" fmla="val 23984"/>
              <a:gd name="adj2" fmla="val -4659"/>
              <a:gd name="adj3" fmla="val -53543"/>
              <a:gd name="adj4" fmla="val -20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Midterms Presentation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Bug fixing before midterms</a:t>
            </a:r>
          </a:p>
        </p:txBody>
      </p:sp>
      <p:sp>
        <p:nvSpPr>
          <p:cNvPr id="2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2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25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4047399"/>
            <a:ext cx="6998703" cy="179460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TECHNICAL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9175" y="7126429"/>
            <a:ext cx="7336945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E,g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US" sz="4400" dirty="0" err="1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Javascript</a:t>
            </a: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JQuery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7762" y="9845494"/>
            <a:ext cx="10459684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More experienced developer to share knowledge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Developers to research &amp; learn technologies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Assistant developer to help with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1" y="7993127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989426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718297" y="3664689"/>
            <a:ext cx="6998703" cy="2177311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5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MANAGEMENT RISK</a:t>
            </a:r>
            <a:endParaRPr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8866" y="7147139"/>
            <a:ext cx="11008543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 of too much/ little time for development of functions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1762" y="10219640"/>
            <a:ext cx="10459684" cy="21082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Allocate more time for more complex tasks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7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274826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" y="4753344"/>
            <a:ext cx="11790673" cy="5466296"/>
          </a:xfrm>
          <a:prstGeom prst="rect">
            <a:avLst/>
          </a:prstGeom>
        </p:spPr>
      </p:pic>
      <p:sp>
        <p:nvSpPr>
          <p:cNvPr id="25" name="Shape 472"/>
          <p:cNvSpPr/>
          <p:nvPr/>
        </p:nvSpPr>
        <p:spPr>
          <a:xfrm>
            <a:off x="14905972" y="4173003"/>
            <a:ext cx="6394331" cy="1711797"/>
          </a:xfrm>
          <a:prstGeom prst="roundRect">
            <a:avLst>
              <a:gd name="adj" fmla="val 2555"/>
            </a:avLst>
          </a:prstGeom>
          <a:solidFill>
            <a:schemeClr val="accent3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6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CLIENT RISK</a:t>
            </a:r>
            <a:endParaRPr sz="6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7090" y="7486492"/>
            <a:ext cx="11008543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Change in client’s requirement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8297" y="9886446"/>
            <a:ext cx="9986705" cy="41395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Meet &amp; update client </a:t>
            </a:r>
            <a:r>
              <a:rPr lang="en-US" sz="440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bi-weekly 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Ensure that development is on par with client’s requirements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4400" dirty="0">
                <a:solidFill>
                  <a:srgbClr val="18202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Present client prototype before development </a:t>
            </a: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778675" y="8762749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7778674" y="6113108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Image result for shoot arrow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1" y="7126429"/>
            <a:ext cx="949185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PROJECT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MANAGEMENT</a:t>
            </a:r>
          </a:p>
        </p:txBody>
      </p:sp>
      <p:sp>
        <p:nvSpPr>
          <p:cNvPr id="14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9232371" y="2862837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RISK MANAGEMENT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badi MT Condensed Extra Bold" charset="0"/>
              <a:ea typeface="Abadi MT Condensed Extra Bold" charset="0"/>
              <a:cs typeface="Abadi MT Condensed Extra Bold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5538042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541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002000" y="878649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X FACTOR</a:t>
            </a:r>
          </a:p>
        </p:txBody>
      </p:sp>
    </p:spTree>
    <p:extLst>
      <p:ext uri="{BB962C8B-B14F-4D97-AF65-F5344CB8AC3E}">
        <p14:creationId xmlns:p14="http://schemas.microsoft.com/office/powerpoint/2010/main" val="170633747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341565" y="3415328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9786111" y="8059705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2036393" y="5869226"/>
            <a:ext cx="3992164" cy="3992164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4697440" y="3415328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528" name="Shape 528"/>
          <p:cNvSpPr/>
          <p:nvPr/>
        </p:nvSpPr>
        <p:spPr>
          <a:xfrm>
            <a:off x="16498028" y="8369823"/>
            <a:ext cx="2798511" cy="2798511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5269934" y="9602851"/>
            <a:ext cx="1630817" cy="1630817"/>
          </a:xfrm>
          <a:prstGeom prst="ellipse">
            <a:avLst/>
          </a:prstGeom>
          <a:solidFill>
            <a:schemeClr val="accent3">
              <a:alpha val="69187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4671186" y="4953821"/>
            <a:ext cx="6099696" cy="3322437"/>
            <a:chOff x="-512366" y="-621124"/>
            <a:chExt cx="5207943" cy="3322436"/>
          </a:xfrm>
        </p:grpSpPr>
        <p:sp>
          <p:nvSpPr>
            <p:cNvPr id="530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-512366" y="-621124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Ulink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Reporting System fetches live data from </a:t>
              </a:r>
              <a:r>
                <a:rPr lang="en-US" sz="6000" dirty="0" err="1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Zoho</a:t>
              </a:r>
              <a:r>
                <a:rPr lang="en-US" sz="60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 CRM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15810476" y="10154149"/>
            <a:ext cx="549736" cy="52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436921" y="4118889"/>
            <a:ext cx="3418746" cy="3418746"/>
          </a:xfrm>
          <a:prstGeom prst="ellipse">
            <a:avLst/>
          </a:prstGeom>
          <a:solidFill>
            <a:schemeClr val="accent1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9434354" y="6069626"/>
            <a:ext cx="3077883" cy="3077882"/>
          </a:xfrm>
          <a:prstGeom prst="ellipse">
            <a:avLst/>
          </a:prstGeom>
          <a:solidFill>
            <a:schemeClr val="accent3">
              <a:alpha val="41133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</a:t>
            </a:r>
            <a:r>
              <a:rPr lang="en-US" sz="115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42135674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19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2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495484" y="2916740"/>
            <a:ext cx="60902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FINAL</a:t>
            </a:r>
          </a:p>
        </p:txBody>
      </p:sp>
      <p:sp>
        <p:nvSpPr>
          <p:cNvPr id="18" name="Shape 527"/>
          <p:cNvSpPr/>
          <p:nvPr/>
        </p:nvSpPr>
        <p:spPr>
          <a:xfrm>
            <a:off x="16411940" y="4238009"/>
            <a:ext cx="6294139" cy="5713828"/>
          </a:xfrm>
          <a:prstGeom prst="ellipse">
            <a:avLst/>
          </a:prstGeom>
          <a:solidFill>
            <a:schemeClr val="accent2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50% more targeted clients’ responses compared to non-targeted clients’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5899" y="4499932"/>
            <a:ext cx="14268816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Sent 100 screening recommendation emails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(50 targeted, 50 non-targeted)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5900" y="7144641"/>
            <a:ext cx="13054733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dirty="0"/>
              <a:t>Results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Targeted Responses: 21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dirty="0"/>
              <a:t>Non-Targeted Reponses: 5</a:t>
            </a:r>
          </a:p>
        </p:txBody>
      </p:sp>
    </p:spTree>
    <p:extLst>
      <p:ext uri="{BB962C8B-B14F-4D97-AF65-F5344CB8AC3E}">
        <p14:creationId xmlns:p14="http://schemas.microsoft.com/office/powerpoint/2010/main" val="412029363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73" y="3766860"/>
            <a:ext cx="17013575" cy="9776718"/>
          </a:xfrm>
          <a:prstGeom prst="rect">
            <a:avLst/>
          </a:prstGeom>
        </p:spPr>
      </p:pic>
      <p:sp>
        <p:nvSpPr>
          <p:cNvPr id="17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2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118714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15" name="Shape 523"/>
          <p:cNvSpPr/>
          <p:nvPr/>
        </p:nvSpPr>
        <p:spPr>
          <a:xfrm>
            <a:off x="11585850" y="3589734"/>
            <a:ext cx="1383341" cy="1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19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At least 50% of clients’ responses (via email, phone calls)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95" y="3484355"/>
            <a:ext cx="16500897" cy="10017009"/>
          </a:xfrm>
          <a:prstGeom prst="rect">
            <a:avLst/>
          </a:prstGeom>
        </p:spPr>
      </p:pic>
      <p:sp>
        <p:nvSpPr>
          <p:cNvPr id="12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959751" y="12021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851503" y="19755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1515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132379" y="4387915"/>
            <a:ext cx="1278464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Main teams: Medical and Visa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ZOHO CRM lacks the feature to provide </a:t>
            </a: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cross-team performance comparisons </a:t>
            </a:r>
            <a:b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proper record 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teams’ performances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efficiently allocate resources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3" y="4314735"/>
            <a:ext cx="6544164" cy="6544164"/>
          </a:xfrm>
          <a:ln w="38100">
            <a:solidFill>
              <a:schemeClr val="accent3"/>
            </a:solidFill>
          </a:ln>
        </p:spPr>
      </p:pic>
      <p:sp>
        <p:nvSpPr>
          <p:cNvPr id="11" name="Shape 332"/>
          <p:cNvSpPr/>
          <p:nvPr/>
        </p:nvSpPr>
        <p:spPr>
          <a:xfrm>
            <a:off x="634860" y="11225034"/>
            <a:ext cx="6459782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keep track of teams’ performance</a:t>
            </a:r>
          </a:p>
        </p:txBody>
      </p:sp>
      <p:sp>
        <p:nvSpPr>
          <p:cNvPr id="9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58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23225348" y="12307021"/>
            <a:ext cx="432098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3659246"/>
            <a:ext cx="20188254" cy="9965046"/>
          </a:xfrm>
          <a:prstGeom prst="rect">
            <a:avLst/>
          </a:prstGeom>
        </p:spPr>
      </p:pic>
      <p:sp>
        <p:nvSpPr>
          <p:cNvPr id="11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X FACTOR</a:t>
            </a:r>
          </a:p>
        </p:txBody>
      </p:sp>
      <p:sp>
        <p:nvSpPr>
          <p:cNvPr id="16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24"/>
          <p:cNvSpPr/>
          <p:nvPr/>
        </p:nvSpPr>
        <p:spPr>
          <a:xfrm>
            <a:off x="16807351" y="1049734"/>
            <a:ext cx="6850095" cy="7002931"/>
          </a:xfrm>
          <a:prstGeom prst="ellipse">
            <a:avLst/>
          </a:prstGeom>
          <a:solidFill>
            <a:schemeClr val="accent4">
              <a:alpha val="89469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3" name="Group 532"/>
          <p:cNvGrpSpPr/>
          <p:nvPr/>
        </p:nvGrpSpPr>
        <p:grpSpPr>
          <a:xfrm>
            <a:off x="17699103" y="1823137"/>
            <a:ext cx="5207944" cy="3322437"/>
            <a:chOff x="-512366" y="-837677"/>
            <a:chExt cx="5207943" cy="3322436"/>
          </a:xfrm>
        </p:grpSpPr>
        <p:sp>
          <p:nvSpPr>
            <p:cNvPr id="24" name="Shape 530"/>
            <p:cNvSpPr/>
            <p:nvPr/>
          </p:nvSpPr>
          <p:spPr>
            <a:xfrm>
              <a:off x="282331" y="203558"/>
              <a:ext cx="3432102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endParaRPr sz="40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531"/>
            <p:cNvSpPr/>
            <p:nvPr/>
          </p:nvSpPr>
          <p:spPr>
            <a:xfrm>
              <a:off x="-512366" y="-837677"/>
              <a:ext cx="5207943" cy="33224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7200" dirty="0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Clients’ responses (via email, phone calls)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984782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grpSp>
        <p:nvGrpSpPr>
          <p:cNvPr id="295" name="Group 295"/>
          <p:cNvGrpSpPr/>
          <p:nvPr/>
        </p:nvGrpSpPr>
        <p:grpSpPr>
          <a:xfrm>
            <a:off x="2200276" y="4875986"/>
            <a:ext cx="9385574" cy="6064813"/>
            <a:chOff x="-1" y="0"/>
            <a:chExt cx="5524841" cy="6064811"/>
          </a:xfrm>
        </p:grpSpPr>
        <p:grpSp>
          <p:nvGrpSpPr>
            <p:cNvPr id="293" name="Group 293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289" name="Shape 289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292" name="Shape 292"/>
              <p:cNvSpPr/>
              <p:nvPr/>
            </p:nvSpPr>
            <p:spPr>
              <a:xfrm>
                <a:off x="743410" y="87166"/>
                <a:ext cx="3424012" cy="10002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0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SYSTEM</a:t>
                </a:r>
                <a:endParaRPr sz="60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294" name="Shape 294"/>
            <p:cNvSpPr/>
            <p:nvPr/>
          </p:nvSpPr>
          <p:spPr>
            <a:xfrm>
              <a:off x="-1" y="1736238"/>
              <a:ext cx="5524841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Value-added functions for our team to track performance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Strengthen follow-up with our patients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Increase client engagements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3455682" y="4875986"/>
            <a:ext cx="8347044" cy="6064813"/>
            <a:chOff x="0" y="0"/>
            <a:chExt cx="4803108" cy="6064811"/>
          </a:xfrm>
        </p:grpSpPr>
        <p:grpSp>
          <p:nvGrpSpPr>
            <p:cNvPr id="307" name="Group 307"/>
            <p:cNvGrpSpPr/>
            <p:nvPr/>
          </p:nvGrpSpPr>
          <p:grpSpPr>
            <a:xfrm>
              <a:off x="120" y="0"/>
              <a:ext cx="4802988" cy="1388912"/>
              <a:chOff x="0" y="0"/>
              <a:chExt cx="4802986" cy="1388911"/>
            </a:xfrm>
          </p:grpSpPr>
          <p:grpSp>
            <p:nvGrpSpPr>
              <p:cNvPr id="305" name="Group 305"/>
              <p:cNvGrpSpPr/>
              <p:nvPr/>
            </p:nvGrpSpPr>
            <p:grpSpPr>
              <a:xfrm>
                <a:off x="0" y="0"/>
                <a:ext cx="4802986" cy="1388911"/>
                <a:chOff x="0" y="0"/>
                <a:chExt cx="4802985" cy="1388910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802986" cy="1162166"/>
                </a:xfrm>
                <a:prstGeom prst="roundRect">
                  <a:avLst>
                    <a:gd name="adj" fmla="val 10559"/>
                  </a:avLst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 rot="18900000">
                  <a:off x="2025552" y="481309"/>
                  <a:ext cx="751882" cy="751882"/>
                </a:xfrm>
                <a:prstGeom prst="rect">
                  <a:avLst/>
                </a:prstGeom>
                <a:solidFill>
                  <a:schemeClr val="accent3"/>
                </a:solidFill>
                <a:ln w="3175" cap="flat">
                  <a:solidFill>
                    <a:schemeClr val="accent3"/>
                  </a:solidFill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4400">
                    <a:latin typeface="Abadi MT Condensed Extra Bold" charset="0"/>
                    <a:ea typeface="Abadi MT Condensed Extra Bold" charset="0"/>
                    <a:cs typeface="Abadi MT Condensed Extra Bold" charset="0"/>
                  </a:endParaRPr>
                </a:p>
              </p:txBody>
            </p:sp>
          </p:grpSp>
          <p:sp>
            <p:nvSpPr>
              <p:cNvPr id="306" name="Shape 306"/>
              <p:cNvSpPr/>
              <p:nvPr/>
            </p:nvSpPr>
            <p:spPr>
              <a:xfrm>
                <a:off x="955006" y="41001"/>
                <a:ext cx="3000820" cy="10926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defRPr>
                    <a:solidFill>
                      <a:srgbClr val="42C0A0"/>
                    </a:solidFill>
                  </a:defRPr>
                </a:lvl1pPr>
              </a:lstStyle>
              <a:p>
                <a:r>
                  <a:rPr lang="en-US" sz="6600" dirty="0">
                    <a:solidFill>
                      <a:schemeClr val="accent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ON TEAM</a:t>
                </a:r>
                <a:endParaRPr sz="6600" dirty="0">
                  <a:solidFill>
                    <a:schemeClr val="accent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308" name="Shape 308"/>
            <p:cNvSpPr/>
            <p:nvPr/>
          </p:nvSpPr>
          <p:spPr>
            <a:xfrm>
              <a:off x="0" y="1736238"/>
              <a:ext cx="4578102" cy="43285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Responsive and efficient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rgbClr val="21212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Easy to work with</a:t>
              </a:r>
            </a:p>
          </p:txBody>
        </p:sp>
      </p:grpSp>
      <p:sp>
        <p:nvSpPr>
          <p:cNvPr id="20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CLIENT FEEDBACK</a:t>
            </a:r>
          </a:p>
        </p:txBody>
      </p:sp>
      <p:sp>
        <p:nvSpPr>
          <p:cNvPr id="21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9668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xfrm>
            <a:off x="23271754" y="12307021"/>
            <a:ext cx="260500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9" name="Shape 285"/>
          <p:cNvSpPr txBox="1">
            <a:spLocks/>
          </p:cNvSpPr>
          <p:nvPr/>
        </p:nvSpPr>
        <p:spPr>
          <a:xfrm>
            <a:off x="1766809" y="676741"/>
            <a:ext cx="21021421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FUTURE PLANS/ HANDOVER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32"/>
          <p:cNvSpPr/>
          <p:nvPr/>
        </p:nvSpPr>
        <p:spPr>
          <a:xfrm>
            <a:off x="3605040" y="8548441"/>
            <a:ext cx="5384809" cy="7855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6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APRIL</a:t>
            </a:r>
            <a:endParaRPr sz="6600" dirty="0">
              <a:solidFill>
                <a:schemeClr val="tx2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85661" y="4439415"/>
            <a:ext cx="4023572" cy="4023571"/>
            <a:chOff x="2133011" y="4701083"/>
            <a:chExt cx="4023572" cy="4023571"/>
          </a:xfrm>
        </p:grpSpPr>
        <p:graphicFrame>
          <p:nvGraphicFramePr>
            <p:cNvPr id="14" name="Chart 633"/>
            <p:cNvGraphicFramePr/>
            <p:nvPr>
              <p:extLst>
                <p:ext uri="{D42A27DB-BD31-4B8C-83A1-F6EECF244321}">
                  <p14:modId xmlns:p14="http://schemas.microsoft.com/office/powerpoint/2010/main" val="2318476014"/>
                </p:ext>
              </p:extLst>
            </p:nvPr>
          </p:nvGraphicFramePr>
          <p:xfrm>
            <a:off x="2133011" y="4701083"/>
            <a:ext cx="4023572" cy="40235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Shape 653"/>
            <p:cNvSpPr/>
            <p:nvPr/>
          </p:nvSpPr>
          <p:spPr>
            <a:xfrm>
              <a:off x="2611237" y="5179310"/>
              <a:ext cx="3067117" cy="306711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3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13</a:t>
              </a:r>
              <a:endParaRPr sz="13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585850" y="4732012"/>
            <a:ext cx="10667737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Source</a:t>
            </a:r>
            <a:r>
              <a:rPr kumimoji="0" lang="en-US" sz="5400" b="0" i="0" u="none" strike="noStrike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 codes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baseline="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</a:t>
            </a:r>
            <a:r>
              <a:rPr lang="en-US" sz="54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with current data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badi MT Condensed Extra Bold" charset="0"/>
                <a:ea typeface="Abadi MT Condensed Extra Bold" charset="0"/>
                <a:cs typeface="Abadi MT Condensed Extra Bold" charset="0"/>
                <a:sym typeface="Roboto Regular"/>
              </a:rPr>
              <a:t>Documentations</a:t>
            </a:r>
          </a:p>
        </p:txBody>
      </p:sp>
    </p:spTree>
    <p:extLst>
      <p:ext uri="{BB962C8B-B14F-4D97-AF65-F5344CB8AC3E}">
        <p14:creationId xmlns:p14="http://schemas.microsoft.com/office/powerpoint/2010/main" val="521795029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411135" y="1114850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8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63332170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9826255" y="5708793"/>
            <a:ext cx="9337106" cy="4396137"/>
            <a:chOff x="12936658" y="6611440"/>
            <a:chExt cx="7377652" cy="3104873"/>
          </a:xfrm>
        </p:grpSpPr>
        <p:sp>
          <p:nvSpPr>
            <p:cNvPr id="44" name="Freeform 501"/>
            <p:cNvSpPr>
              <a:spLocks noChangeArrowheads="1"/>
            </p:cNvSpPr>
            <p:nvPr/>
          </p:nvSpPr>
          <p:spPr bwMode="auto">
            <a:xfrm>
              <a:off x="12936658" y="6611440"/>
              <a:ext cx="7377652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35709" y="8298314"/>
              <a:ext cx="5217993" cy="1231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communicating with my team mates in order to ensure that everyone is working towards the right direction.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063311" y="7807920"/>
              <a:ext cx="2065334" cy="407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Sean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23554" y="2926691"/>
            <a:ext cx="9946618" cy="3886294"/>
            <a:chOff x="4032432" y="6717700"/>
            <a:chExt cx="7148314" cy="2795711"/>
          </a:xfrm>
          <a:solidFill>
            <a:srgbClr val="182033"/>
          </a:solidFill>
        </p:grpSpPr>
        <p:sp>
          <p:nvSpPr>
            <p:cNvPr id="49" name="Freeform 501"/>
            <p:cNvSpPr>
              <a:spLocks noChangeArrowheads="1"/>
            </p:cNvSpPr>
            <p:nvPr/>
          </p:nvSpPr>
          <p:spPr bwMode="auto">
            <a:xfrm>
              <a:off x="4032432" y="6717700"/>
              <a:ext cx="7148314" cy="2795711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7670" y="8182726"/>
              <a:ext cx="5130935" cy="125464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to explore different designs of our user interface. Through this project, I have gain more knowledge on front end development.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01102" y="7719844"/>
              <a:ext cx="935273" cy="51943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nicole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230350" y="1963482"/>
            <a:ext cx="10018217" cy="3745311"/>
            <a:chOff x="13165996" y="2489677"/>
            <a:chExt cx="7148314" cy="3104873"/>
          </a:xfrm>
        </p:grpSpPr>
        <p:sp>
          <p:nvSpPr>
            <p:cNvPr id="54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35790" y="4018220"/>
              <a:ext cx="5176651" cy="1532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gathering users’ feedback through user testing so that we can continue improving our system to suit our clients’ needs.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036142" y="3561887"/>
              <a:ext cx="1191335" cy="4908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Shu </a:t>
              </a:r>
              <a:r>
                <a:rPr lang="en-US" sz="3600" b="1" cap="all" spc="53" dirty="0" err="1">
                  <a:solidFill>
                    <a:srgbClr val="FFFFFF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yan</a:t>
              </a:r>
              <a:endParaRPr lang="en-US" sz="3600" b="1" cap="all" spc="53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21334" y="9454906"/>
            <a:ext cx="9122486" cy="4280693"/>
            <a:chOff x="4007717" y="2514696"/>
            <a:chExt cx="7148314" cy="3104873"/>
          </a:xfrm>
        </p:grpSpPr>
        <p:sp>
          <p:nvSpPr>
            <p:cNvPr id="59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80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453" y="4200629"/>
              <a:ext cx="4985628" cy="126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800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I have learnt the importance of managing clients’ expectations and understanding the strengths of my team. 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26499" y="3673483"/>
              <a:ext cx="1104988" cy="5490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3600" b="1" cap="all" spc="53" dirty="0">
                  <a:solidFill>
                    <a:schemeClr val="tx2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Kaixin</a:t>
              </a:r>
            </a:p>
          </p:txBody>
        </p:sp>
      </p:grpSp>
      <p:sp>
        <p:nvSpPr>
          <p:cNvPr id="63" name="Freeform 501"/>
          <p:cNvSpPr>
            <a:spLocks noChangeArrowheads="1"/>
          </p:cNvSpPr>
          <p:nvPr/>
        </p:nvSpPr>
        <p:spPr bwMode="auto">
          <a:xfrm>
            <a:off x="12969192" y="9006820"/>
            <a:ext cx="10028386" cy="4429128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77041" y="11417729"/>
            <a:ext cx="6866129" cy="1768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8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 have learnt to be more receptive to feedback given by our clients. On top of that, I learned to be more attentive to details when designing the UI.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931399" y="10826877"/>
            <a:ext cx="2705677" cy="566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3600" b="1" cap="all" spc="53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Nabilah BANU</a:t>
            </a:r>
          </a:p>
        </p:txBody>
      </p:sp>
      <p:pic>
        <p:nvPicPr>
          <p:cNvPr id="70" name="Picture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9992265" y="7401482"/>
            <a:ext cx="2289593" cy="25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240257" y="10767180"/>
            <a:ext cx="2276622" cy="232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791" y="3303265"/>
            <a:ext cx="2288269" cy="2288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519359" y="11110064"/>
            <a:ext cx="2365919" cy="24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Picture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723555" y="4409797"/>
            <a:ext cx="2400215" cy="2398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Shape 285"/>
          <p:cNvSpPr txBox="1">
            <a:spLocks/>
          </p:cNvSpPr>
          <p:nvPr/>
        </p:nvSpPr>
        <p:spPr>
          <a:xfrm>
            <a:off x="3048253" y="780262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REFLECTIONS</a:t>
            </a:r>
          </a:p>
        </p:txBody>
      </p:sp>
      <p:sp>
        <p:nvSpPr>
          <p:cNvPr id="35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770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7" b="7577"/>
          <a:stretch>
            <a:fillRect/>
          </a:stretch>
        </p:blipFill>
        <p:spPr>
          <a:xfrm>
            <a:off x="0" y="0"/>
            <a:ext cx="24384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pic>
      <p:sp>
        <p:nvSpPr>
          <p:cNvPr id="12" name="Shape 539"/>
          <p:cNvSpPr/>
          <p:nvPr/>
        </p:nvSpPr>
        <p:spPr>
          <a:xfrm rot="10800000">
            <a:off x="20331556" y="2582145"/>
            <a:ext cx="4094093" cy="843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540"/>
          <p:cNvSpPr/>
          <p:nvPr/>
        </p:nvSpPr>
        <p:spPr>
          <a:xfrm rot="10800000">
            <a:off x="13403557" y="-24685"/>
            <a:ext cx="11025680" cy="648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42"/>
          <p:cNvSpPr txBox="1">
            <a:spLocks/>
          </p:cNvSpPr>
          <p:nvPr/>
        </p:nvSpPr>
        <p:spPr>
          <a:xfrm>
            <a:off x="16154400" y="824674"/>
            <a:ext cx="7972865" cy="42106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>
              <a:defRPr sz="8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1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Roboto Bold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425649" cy="137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" name="Shape 341"/>
          <p:cNvSpPr/>
          <p:nvPr/>
        </p:nvSpPr>
        <p:spPr>
          <a:xfrm>
            <a:off x="3045541" y="2252118"/>
            <a:ext cx="18278298" cy="1015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9088205" y="4288532"/>
            <a:ext cx="139562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prioritize stakeholders 	</a:t>
            </a:r>
          </a:p>
          <a:p>
            <a:pPr lvl="6" indent="0"/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- </a:t>
            </a:r>
            <a:r>
              <a:rPr lang="en-US" sz="4800" dirty="0" err="1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Eg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Doctors, Referrals</a:t>
            </a:r>
          </a:p>
          <a:p>
            <a:pPr lvl="6" indent="0"/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Lack of basic information of clients</a:t>
            </a:r>
            <a:b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dirty="0">
              <a:solidFill>
                <a:srgbClr val="182033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Importance of </a:t>
            </a:r>
            <a:r>
              <a:rPr lang="en-US" sz="4800" b="1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contact information </a:t>
            </a: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</a:t>
            </a:r>
            <a:r>
              <a:rPr lang="en-US" sz="48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active engagement</a:t>
            </a:r>
            <a:br>
              <a:rPr lang="en-US" sz="4800" b="1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-US" sz="4800" b="1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8203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Unable to maximize </a:t>
            </a:r>
            <a:r>
              <a:rPr lang="en-US" sz="4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marketing effort</a:t>
            </a:r>
          </a:p>
        </p:txBody>
      </p:sp>
      <p:pic>
        <p:nvPicPr>
          <p:cNvPr id="1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r="6575"/>
          <a:stretch>
            <a:fillRect/>
          </a:stretch>
        </p:blipFill>
        <p:spPr>
          <a:xfrm>
            <a:off x="728963" y="4200052"/>
            <a:ext cx="6546628" cy="6544164"/>
          </a:xfrm>
          <a:ln w="38100">
            <a:solidFill>
              <a:schemeClr val="accent3"/>
            </a:solidFill>
          </a:ln>
        </p:spPr>
      </p:pic>
      <p:sp>
        <p:nvSpPr>
          <p:cNvPr id="13" name="Shape 328"/>
          <p:cNvSpPr/>
          <p:nvPr/>
        </p:nvSpPr>
        <p:spPr>
          <a:xfrm>
            <a:off x="1223852" y="11069959"/>
            <a:ext cx="5264304" cy="7922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400" dirty="0">
                <a:solidFill>
                  <a:schemeClr val="accent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Difficult to determine engagements with stakeholders</a:t>
            </a:r>
          </a:p>
        </p:txBody>
      </p:sp>
      <p:sp>
        <p:nvSpPr>
          <p:cNvPr id="9" name="Shape 339"/>
          <p:cNvSpPr txBox="1">
            <a:spLocks/>
          </p:cNvSpPr>
          <p:nvPr/>
        </p:nvSpPr>
        <p:spPr>
          <a:xfrm>
            <a:off x="3040944" y="781694"/>
            <a:ext cx="18287493" cy="1630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dirty="0">
                <a:latin typeface="Aharoni" panose="02010803020104030203" pitchFamily="2" charset="-79"/>
                <a:ea typeface="Abadi MT Condensed Extra Bold" charset="0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0" name="Shape 81"/>
          <p:cNvSpPr/>
          <p:nvPr/>
        </p:nvSpPr>
        <p:spPr>
          <a:xfrm>
            <a:off x="11585850" y="2703910"/>
            <a:ext cx="138334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6945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1852</Words>
  <Application>Microsoft Office PowerPoint</Application>
  <PresentationFormat>Custom</PresentationFormat>
  <Paragraphs>611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1" baseType="lpstr">
      <vt:lpstr>Abadi MT Condensed Extra Bold</vt:lpstr>
      <vt:lpstr>Abadi MT Condensed Light</vt:lpstr>
      <vt:lpstr>Bebas Neue</vt:lpstr>
      <vt:lpstr>Futura-Light</vt:lpstr>
      <vt:lpstr>Helvetica Light</vt:lpstr>
      <vt:lpstr>Helvetica Neue</vt:lpstr>
      <vt:lpstr>Helvetica Neue Medium</vt:lpstr>
      <vt:lpstr>Open Sans</vt:lpstr>
      <vt:lpstr>Roboto Bold</vt:lpstr>
      <vt:lpstr>Roboto Light</vt:lpstr>
      <vt:lpstr>Roboto Regular</vt:lpstr>
      <vt:lpstr>Aharoni</vt:lpstr>
      <vt:lpstr>Arial</vt:lpstr>
      <vt:lpstr>Axure Handwriting</vt:lpstr>
      <vt:lpstr>Stencil</vt:lpstr>
      <vt:lpstr>White</vt:lpstr>
      <vt:lpstr>PowerPoint Presentation</vt:lpstr>
      <vt:lpstr>AGENDA</vt:lpstr>
      <vt:lpstr>PowerPoint Presentation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Kaixin Teh</dc:creator>
  <cp:lastModifiedBy>Nabilah Banu Binte Mohamed Nasir KHAN</cp:lastModifiedBy>
  <cp:revision>96</cp:revision>
  <dcterms:modified xsi:type="dcterms:W3CDTF">2017-04-16T14:10:57Z</dcterms:modified>
</cp:coreProperties>
</file>